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75" r:id="rId4"/>
    <p:sldId id="273" r:id="rId5"/>
    <p:sldId id="264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2" r:id="rId14"/>
    <p:sldId id="270" r:id="rId15"/>
    <p:sldId id="277" r:id="rId16"/>
    <p:sldId id="271" r:id="rId17"/>
  </p:sldIdLst>
  <p:sldSz cx="12192000" cy="6858000"/>
  <p:notesSz cx="6858000" cy="9144000"/>
  <p:custDataLst>
    <p:tags r:id="rId19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9B9B9"/>
    <a:srgbClr val="B9CE88"/>
    <a:srgbClr val="15AA96"/>
    <a:srgbClr val="5F98CA"/>
    <a:srgbClr val="65A4CE"/>
    <a:srgbClr val="A6A6A6"/>
    <a:srgbClr val="B2C781"/>
    <a:srgbClr val="3CA293"/>
    <a:srgbClr val="45B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603" autoAdjust="0"/>
  </p:normalViewPr>
  <p:slideViewPr>
    <p:cSldViewPr snapToGrid="0">
      <p:cViewPr varScale="1">
        <p:scale>
          <a:sx n="73" d="100"/>
          <a:sy n="73" d="100"/>
        </p:scale>
        <p:origin x="10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F64B2-B35D-4ADE-8007-9D5FDE0B7BD5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358B7-E5FE-48F2-BFB1-3C8C31EAAB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47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398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532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956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875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335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85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0658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934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284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9214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806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4153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55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358B7-E5FE-48F2-BFB1-3C8C31EAAB9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78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C6FBA2-A817-457E-84E9-D10ACD8BE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23F09A-2774-4DF8-8F6F-748125A52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FD1B37-4040-416C-B1A3-ABCC1135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12A0E-0E8A-4B02-A27E-2A58C325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69014F-AE4E-47CE-9D77-24511E853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42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16CCA-E2ED-4533-B4C5-866AFA43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B552E1F-D512-46C4-9164-A5DE1AC8B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437B07-1689-4A25-8BD7-AD224B59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63C50B-49B5-4DDC-A4A1-C194AAB7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511B9C-6554-4530-BB7F-5ABC2424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1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31ADF0-801D-47D6-8051-CB1E96B63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B87EC8-68FD-4B6A-8268-B86C3D23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861749-5D99-4CEF-B5DE-7DBC7722E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2503FC-0A3B-4E45-893F-C08F6061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CD7B0B-5A0A-4E68-91CA-E5D04186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50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3A261-2434-4B0A-BC16-E6906537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C2BD35-B6EF-409A-8D39-43C557FF7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EB3B39-92C6-4E9F-8A50-21089EDC3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FAE9C6-48BE-488D-925E-593443F2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9C288D-98F6-42B4-974D-DC3C018C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78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FC6DC3-A055-4B77-80F0-770D9C41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D6AE0D-C4B2-4881-8C37-5C051FE90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9CB5E2-72BD-4AC9-B60F-C22795FB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8FCC98-CB63-48DF-B201-48E3DC4E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3912BA-8257-4C84-9F51-49FC5500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037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6BA39-4A8F-4284-863F-EB090475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1ECFFA-AF79-42EB-8577-63C65F19E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A3939F-BB8A-4399-9E51-0E909E03D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B43403-88AF-4354-AC33-D7B57A86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B426D6-4874-4E46-86B9-6A3E558F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4F1965-348A-4923-9819-023220E8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892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07FDB-C176-467E-B577-C01A589B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E72F71-E0A6-46D1-A8BD-C74003EC4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F9D47C-26D3-417A-8E81-86DB6B3B4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9F43881-E0B4-485D-A1B9-D8B965139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39E4EB1-8822-4390-84B5-42D1BFF0D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32E62BD-7A9B-434B-B549-689BD95C3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498317-DE44-4BBB-ACCA-F45EE7F7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2158C20-E459-4F4C-8BB3-E60F32A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961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AF80DE-C24C-46DD-BD5A-4C4CF3DD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E2F5B1-3F71-4A66-8FD1-C3049E63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7B5BBAC-3132-4DA1-8F98-9167FD5E3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91B168C-86E9-4553-8A17-B52CC463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76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94FC1E-1AAB-460A-B069-7AC463D7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E5A67B9-BCD4-474F-8DAE-74D2201D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4A0DD5-9475-4428-9000-09884C98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84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90BF4-54A3-46B8-8365-DA931648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44E05D-C002-42B0-82E6-30684979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16B161-6B4A-4F89-AA56-C37277BA5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F01973-3BA9-4BE5-B9A3-3B9D0E3E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63B012-4580-4892-A556-33CBE266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F5D256-4454-45A4-B9B1-E52F0AE7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51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B3DF2-A54F-4FD1-9875-BFE1A177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6AA9A1A-F436-41D8-8CF2-E8B47B3E1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72B2EF-399C-4FB2-B501-DE44AEA51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DCCAD0-F0E2-4F0C-9A39-04CB395C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15DA4-ACC8-4BDF-AC53-788A50EA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F01B12-DA5D-4E7F-BBE0-3E688E8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53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E37446-5D7B-48C1-B192-7A41255B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897340-98B7-4ABF-BA60-A5B919FDC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4C98AC-23BA-4AFF-A537-D2B9E53B4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408B2-C4E7-4145-B23D-7061742B462D}" type="datetimeFigureOut">
              <a:rPr lang="pt-BR" smtClean="0"/>
              <a:t>21/04/2021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A9C9A1-DE99-4430-B561-8C86E0CD6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54C26D-CBEB-4C47-AB2A-FEA676CD0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3E745-BDFC-4FEE-87EC-C76E65C5C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2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1E05F20-B6A9-40F7-8233-61B1FB06CC27}"/>
              </a:ext>
            </a:extLst>
          </p:cNvPr>
          <p:cNvSpPr txBox="1"/>
          <p:nvPr/>
        </p:nvSpPr>
        <p:spPr>
          <a:xfrm>
            <a:off x="206477" y="4357062"/>
            <a:ext cx="1173971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Indira Menezes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n-GB" sz="2400" dirty="0">
                <a:latin typeface="Nexa Bold" panose="02000000000000000000"/>
                <a:cs typeface="Arial" panose="020B0604020202020204" pitchFamily="34" charset="0"/>
              </a:rPr>
              <a:t>Email: i.de-menezes-castro@rgu.ac.uk</a:t>
            </a:r>
          </a:p>
          <a:p>
            <a:pPr algn="ctr"/>
            <a:r>
              <a:rPr lang="en-GB" sz="2400" dirty="0">
                <a:latin typeface="Nexa Bold" panose="02000000000000000000"/>
                <a:cs typeface="Arial" panose="020B0604020202020204" pitchFamily="34" charset="0"/>
              </a:rPr>
              <a:t>Robert Gordon University</a:t>
            </a:r>
          </a:p>
          <a:p>
            <a:pPr algn="ctr"/>
            <a:r>
              <a:rPr lang="en-GB" sz="2400" dirty="0">
                <a:latin typeface="Nexa Bold" panose="02000000000000000000"/>
                <a:cs typeface="Arial" panose="020B0604020202020204" pitchFamily="34" charset="0"/>
              </a:rPr>
              <a:t>Supervisory team: Dr Carlos Pestana, Professor Linda Lawton and Dr Bruce Petrie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04BE2D2-C1D3-47FC-BCB9-EA7001C9CB4F}"/>
              </a:ext>
            </a:extLst>
          </p:cNvPr>
          <p:cNvSpPr/>
          <p:nvPr/>
        </p:nvSpPr>
        <p:spPr>
          <a:xfrm>
            <a:off x="0" y="1763519"/>
            <a:ext cx="12192000" cy="22417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Scale-up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biocidal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pt-BR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3D138FD-4F58-4856-ABA3-FCBC7ECB4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86" y="493607"/>
            <a:ext cx="1899548" cy="802558"/>
          </a:xfrm>
          <a:prstGeom prst="rect">
            <a:avLst/>
          </a:prstGeom>
        </p:spPr>
      </p:pic>
      <p:pic>
        <p:nvPicPr>
          <p:cNvPr id="8" name="Picture 4" descr="Christine Edwards ibioic2019">
            <a:extLst>
              <a:ext uri="{FF2B5EF4-FFF2-40B4-BE49-F238E27FC236}">
                <a16:creationId xmlns:a16="http://schemas.microsoft.com/office/drawing/2014/main" id="{D0C62700-D227-4240-9A3D-57D106DB2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21015"/>
          <a:stretch/>
        </p:blipFill>
        <p:spPr bwMode="auto">
          <a:xfrm>
            <a:off x="2053626" y="316807"/>
            <a:ext cx="1771120" cy="94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upload.wikimedia.org/wikipedia/en/thumb/2/23/Robert_Gordon_University_logo.svg/1280px-Robert_Gordon_University_logo.svg.png">
            <a:extLst>
              <a:ext uri="{FF2B5EF4-FFF2-40B4-BE49-F238E27FC236}">
                <a16:creationId xmlns:a16="http://schemas.microsoft.com/office/drawing/2014/main" id="{15746344-9CFE-4EB3-AC5F-03516671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88" y="620034"/>
            <a:ext cx="2603094" cy="4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371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aca&#10;&#10;Descrição gerada automaticamente">
            <a:extLst>
              <a:ext uri="{FF2B5EF4-FFF2-40B4-BE49-F238E27FC236}">
                <a16:creationId xmlns:a16="http://schemas.microsoft.com/office/drawing/2014/main" id="{C9254B86-D305-40E6-8AAC-1ED6BBE09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40500" b="39029"/>
          <a:stretch/>
        </p:blipFill>
        <p:spPr>
          <a:xfrm>
            <a:off x="4486602" y="1893413"/>
            <a:ext cx="3218796" cy="98071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5452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FORMAT AND DIMENSIONS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B0CDAE-DF61-4246-8317-20B8766A127B}"/>
              </a:ext>
            </a:extLst>
          </p:cNvPr>
          <p:cNvSpPr/>
          <p:nvPr/>
        </p:nvSpPr>
        <p:spPr>
          <a:xfrm>
            <a:off x="0" y="0"/>
            <a:ext cx="159798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5CE937-6265-4AE8-8B03-16907C4F5EFF}"/>
              </a:ext>
            </a:extLst>
          </p:cNvPr>
          <p:cNvSpPr txBox="1"/>
          <p:nvPr/>
        </p:nvSpPr>
        <p:spPr>
          <a:xfrm>
            <a:off x="8457856" y="5379752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Stainless-steel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pod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7F9E7C-04D4-4A33-9E3F-4F26C89A5EE8}"/>
              </a:ext>
            </a:extLst>
          </p:cNvPr>
          <p:cNvSpPr txBox="1"/>
          <p:nvPr/>
        </p:nvSpPr>
        <p:spPr>
          <a:xfrm>
            <a:off x="1036575" y="5379751"/>
            <a:ext cx="2892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Stainless-steel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pods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C22B051-6C84-4ED9-B72B-467F4132D078}"/>
              </a:ext>
            </a:extLst>
          </p:cNvPr>
          <p:cNvSpPr txBox="1"/>
          <p:nvPr/>
        </p:nvSpPr>
        <p:spPr>
          <a:xfrm>
            <a:off x="4007369" y="1311804"/>
            <a:ext cx="4459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PODS TO CONTAIN THE CATALYST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A7E7A72-E2DC-4B16-842B-C4157D613754}"/>
              </a:ext>
            </a:extLst>
          </p:cNvPr>
          <p:cNvSpPr txBox="1"/>
          <p:nvPr/>
        </p:nvSpPr>
        <p:spPr>
          <a:xfrm>
            <a:off x="5257471" y="5379751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Metal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rings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ome Teahouse Metal Sphere Mesh Design Infuser Filter Tea Strainer 5cm Dia  | eBay">
            <a:extLst>
              <a:ext uri="{FF2B5EF4-FFF2-40B4-BE49-F238E27FC236}">
                <a16:creationId xmlns:a16="http://schemas.microsoft.com/office/drawing/2014/main" id="{2496C9EB-913F-4D5C-AC50-4223CC2DD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9"/>
          <a:stretch/>
        </p:blipFill>
        <p:spPr bwMode="auto">
          <a:xfrm>
            <a:off x="816142" y="2123766"/>
            <a:ext cx="3313406" cy="304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2394B6EE-E6DC-4E5D-BDCA-E76FD2EFD2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700" b="11685"/>
          <a:stretch/>
        </p:blipFill>
        <p:spPr>
          <a:xfrm>
            <a:off x="4305284" y="2906939"/>
            <a:ext cx="3585717" cy="2472812"/>
          </a:xfrm>
          <a:prstGeom prst="rect">
            <a:avLst/>
          </a:prstGeom>
        </p:spPr>
      </p:pic>
      <p:pic>
        <p:nvPicPr>
          <p:cNvPr id="8" name="Imagem 7" descr="Uma imagem contendo bolsa, água, chapéu&#10;&#10;Descrição gerada automaticamente">
            <a:extLst>
              <a:ext uri="{FF2B5EF4-FFF2-40B4-BE49-F238E27FC236}">
                <a16:creationId xmlns:a16="http://schemas.microsoft.com/office/drawing/2014/main" id="{2AE6712B-E557-4DE2-96FB-109EDD2F0B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12473" r="14054" b="24914"/>
          <a:stretch/>
        </p:blipFill>
        <p:spPr>
          <a:xfrm>
            <a:off x="7986804" y="2608728"/>
            <a:ext cx="3490452" cy="2370709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50B5ED8-B7F1-4B88-A12F-5CB0EC4D5B9C}"/>
              </a:ext>
            </a:extLst>
          </p:cNvPr>
          <p:cNvCxnSpPr/>
          <p:nvPr/>
        </p:nvCxnSpPr>
        <p:spPr>
          <a:xfrm>
            <a:off x="3465871" y="1708605"/>
            <a:ext cx="52602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50151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5452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FORMAT AND DIMENSIONS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B0CDAE-DF61-4246-8317-20B8766A127B}"/>
              </a:ext>
            </a:extLst>
          </p:cNvPr>
          <p:cNvSpPr/>
          <p:nvPr/>
        </p:nvSpPr>
        <p:spPr>
          <a:xfrm>
            <a:off x="0" y="0"/>
            <a:ext cx="159798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C22B051-6C84-4ED9-B72B-467F4132D078}"/>
              </a:ext>
            </a:extLst>
          </p:cNvPr>
          <p:cNvSpPr txBox="1"/>
          <p:nvPr/>
        </p:nvSpPr>
        <p:spPr>
          <a:xfrm>
            <a:off x="4775576" y="1308495"/>
            <a:ext cx="2402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TREATMENT UNIT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37CFB9EA-1A4A-4346-B319-B9D5D15EE79A}"/>
              </a:ext>
            </a:extLst>
          </p:cNvPr>
          <p:cNvCxnSpPr/>
          <p:nvPr/>
        </p:nvCxnSpPr>
        <p:spPr>
          <a:xfrm>
            <a:off x="3465871" y="1708605"/>
            <a:ext cx="52602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D001902-779A-4AB2-9516-1D4420ADC858}"/>
              </a:ext>
            </a:extLst>
          </p:cNvPr>
          <p:cNvSpPr txBox="1"/>
          <p:nvPr/>
        </p:nvSpPr>
        <p:spPr>
          <a:xfrm>
            <a:off x="1950132" y="5364502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Cylindrical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E35ADEE-FA51-47B8-B062-E843660B85F7}"/>
              </a:ext>
            </a:extLst>
          </p:cNvPr>
          <p:cNvSpPr txBox="1"/>
          <p:nvPr/>
        </p:nvSpPr>
        <p:spPr>
          <a:xfrm>
            <a:off x="6616769" y="5364502"/>
            <a:ext cx="3625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Stainless-steel nuts, screws and washers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2CA1D2-5856-4B56-B5DC-A2E37D072B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15944" r="9655" b="15944"/>
          <a:stretch/>
        </p:blipFill>
        <p:spPr>
          <a:xfrm>
            <a:off x="6785275" y="2506881"/>
            <a:ext cx="3438380" cy="2259399"/>
          </a:xfrm>
          <a:prstGeom prst="rect">
            <a:avLst/>
          </a:prstGeom>
        </p:spPr>
      </p:pic>
      <p:pic>
        <p:nvPicPr>
          <p:cNvPr id="13" name="Imagem 12" descr="Uma imagem contendo no interior, pequeno, em pé, espelho&#10;&#10;Descrição gerada automaticamente">
            <a:extLst>
              <a:ext uri="{FF2B5EF4-FFF2-40B4-BE49-F238E27FC236}">
                <a16:creationId xmlns:a16="http://schemas.microsoft.com/office/drawing/2014/main" id="{BA5C3092-8C90-4B13-A485-5AAE3985D4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8487" t="4940" r="17319" b="1939"/>
          <a:stretch/>
        </p:blipFill>
        <p:spPr>
          <a:xfrm>
            <a:off x="3157638" y="2108716"/>
            <a:ext cx="943878" cy="3152174"/>
          </a:xfrm>
          <a:prstGeom prst="rect">
            <a:avLst/>
          </a:prstGeom>
        </p:spPr>
      </p:pic>
      <p:sp>
        <p:nvSpPr>
          <p:cNvPr id="5" name="Chave Esquerda 4">
            <a:extLst>
              <a:ext uri="{FF2B5EF4-FFF2-40B4-BE49-F238E27FC236}">
                <a16:creationId xmlns:a16="http://schemas.microsoft.com/office/drawing/2014/main" id="{6046FD8B-0686-4E0D-BC5B-914EA77DFE46}"/>
              </a:ext>
            </a:extLst>
          </p:cNvPr>
          <p:cNvSpPr/>
          <p:nvPr/>
        </p:nvSpPr>
        <p:spPr>
          <a:xfrm>
            <a:off x="2869023" y="2266031"/>
            <a:ext cx="239455" cy="2916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8336A89-5D91-4161-B0EB-F3F1DB7EF024}"/>
              </a:ext>
            </a:extLst>
          </p:cNvPr>
          <p:cNvSpPr txBox="1"/>
          <p:nvPr/>
        </p:nvSpPr>
        <p:spPr>
          <a:xfrm>
            <a:off x="1923111" y="3554754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1 metre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579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298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LIGHT SOURCE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B0CDAE-DF61-4246-8317-20B8766A127B}"/>
              </a:ext>
            </a:extLst>
          </p:cNvPr>
          <p:cNvSpPr/>
          <p:nvPr/>
        </p:nvSpPr>
        <p:spPr>
          <a:xfrm>
            <a:off x="0" y="0"/>
            <a:ext cx="159798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D001902-779A-4AB2-9516-1D4420ADC858}"/>
              </a:ext>
            </a:extLst>
          </p:cNvPr>
          <p:cNvSpPr txBox="1"/>
          <p:nvPr/>
        </p:nvSpPr>
        <p:spPr>
          <a:xfrm>
            <a:off x="5901588" y="5354669"/>
            <a:ext cx="2568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Waterproof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UV-LEDs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F2E50A0-A3FA-4ADE-85FC-DC0B9D112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99" y="2113935"/>
            <a:ext cx="3359696" cy="3072561"/>
          </a:xfrm>
          <a:prstGeom prst="rect">
            <a:avLst/>
          </a:prstGeom>
        </p:spPr>
      </p:pic>
      <p:pic>
        <p:nvPicPr>
          <p:cNvPr id="9" name="Imagem 8" descr="Uma imagem contendo no interior, pequeno, quarto, esquina&#10;&#10;Descrição gerada automaticamente">
            <a:extLst>
              <a:ext uri="{FF2B5EF4-FFF2-40B4-BE49-F238E27FC236}">
                <a16:creationId xmlns:a16="http://schemas.microsoft.com/office/drawing/2014/main" id="{8084CBA0-24C1-452F-B3AC-1A6EEE1BAC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728" t="8494" r="33497" b="11798"/>
          <a:stretch/>
        </p:blipFill>
        <p:spPr>
          <a:xfrm>
            <a:off x="9696480" y="1219199"/>
            <a:ext cx="1372771" cy="396729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68F0B58-5277-413F-88C7-F56BA176F952}"/>
              </a:ext>
            </a:extLst>
          </p:cNvPr>
          <p:cNvSpPr txBox="1"/>
          <p:nvPr/>
        </p:nvSpPr>
        <p:spPr>
          <a:xfrm>
            <a:off x="9098507" y="5354669"/>
            <a:ext cx="2568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pilot-scale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281A98-561D-47C1-95A1-DC0D2DEA70CB}"/>
              </a:ext>
            </a:extLst>
          </p:cNvPr>
          <p:cNvSpPr txBox="1"/>
          <p:nvPr/>
        </p:nvSpPr>
        <p:spPr>
          <a:xfrm>
            <a:off x="1167156" y="5354669"/>
            <a:ext cx="3063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waterproof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UV-LEDs</a:t>
            </a:r>
          </a:p>
        </p:txBody>
      </p:sp>
      <p:pic>
        <p:nvPicPr>
          <p:cNvPr id="3" name="Imagem 2" descr="Uma imagem contendo mesa, azul, relógio, computador&#10;&#10;Descrição gerada automaticamente">
            <a:extLst>
              <a:ext uri="{FF2B5EF4-FFF2-40B4-BE49-F238E27FC236}">
                <a16:creationId xmlns:a16="http://schemas.microsoft.com/office/drawing/2014/main" id="{23D81307-B4E8-47C4-B269-D4603647A3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10036" b="13835"/>
          <a:stretch/>
        </p:blipFill>
        <p:spPr>
          <a:xfrm>
            <a:off x="770648" y="2213060"/>
            <a:ext cx="4094480" cy="2827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397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AFB0CDAE-DF61-4246-8317-20B8766A127B}"/>
              </a:ext>
            </a:extLst>
          </p:cNvPr>
          <p:cNvSpPr/>
          <p:nvPr/>
        </p:nvSpPr>
        <p:spPr>
          <a:xfrm>
            <a:off x="0" y="0"/>
            <a:ext cx="159798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559DA5-CFFB-44D9-944F-4876326434C2}"/>
              </a:ext>
            </a:extLst>
          </p:cNvPr>
          <p:cNvSpPr txBox="1">
            <a:spLocks/>
          </p:cNvSpPr>
          <p:nvPr/>
        </p:nvSpPr>
        <p:spPr>
          <a:xfrm>
            <a:off x="156244" y="102361"/>
            <a:ext cx="11879510" cy="612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>
                <a:latin typeface="Nexa Bold" panose="02000000000000000000"/>
              </a:rPr>
              <a:t>Photocatalytical</a:t>
            </a:r>
            <a:r>
              <a:rPr lang="en-GB" sz="3200" b="1" dirty="0">
                <a:latin typeface="Nexa Bold" panose="02000000000000000000"/>
              </a:rPr>
              <a:t> Degradation of Cyanotoxins in a Reservoir in Brazil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6AE8A11C-1D43-496F-9187-F8FCA6CB5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3" y="1580571"/>
            <a:ext cx="7052580" cy="4411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05986F-4C28-44A9-A8C3-94CC34B03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85" y="1228622"/>
            <a:ext cx="3836632" cy="5115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560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7251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NEXT CHALLENGES AND SOME IDEAS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B0CDAE-DF61-4246-8317-20B8766A127B}"/>
              </a:ext>
            </a:extLst>
          </p:cNvPr>
          <p:cNvSpPr/>
          <p:nvPr/>
        </p:nvSpPr>
        <p:spPr>
          <a:xfrm>
            <a:off x="0" y="0"/>
            <a:ext cx="159798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D001902-779A-4AB2-9516-1D4420ADC858}"/>
              </a:ext>
            </a:extLst>
          </p:cNvPr>
          <p:cNvSpPr txBox="1"/>
          <p:nvPr/>
        </p:nvSpPr>
        <p:spPr>
          <a:xfrm>
            <a:off x="1024783" y="5344838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Wire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connectors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E35ADEE-FA51-47B8-B062-E843660B85F7}"/>
              </a:ext>
            </a:extLst>
          </p:cNvPr>
          <p:cNvSpPr txBox="1"/>
          <p:nvPr/>
        </p:nvSpPr>
        <p:spPr>
          <a:xfrm>
            <a:off x="8073719" y="5344838"/>
            <a:ext cx="336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waterproof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UV-LEDs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acrylic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tubes</a:t>
            </a:r>
          </a:p>
        </p:txBody>
      </p:sp>
      <p:pic>
        <p:nvPicPr>
          <p:cNvPr id="3" name="Imagem 2" descr="Tela de um aparelho eletrônico&#10;&#10;Descrição gerada automaticamente com confiança baixa">
            <a:extLst>
              <a:ext uri="{FF2B5EF4-FFF2-40B4-BE49-F238E27FC236}">
                <a16:creationId xmlns:a16="http://schemas.microsoft.com/office/drawing/2014/main" id="{D36DABD8-D87B-4BA6-A4F1-E8F5AC246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2543" r="13526" b="39654"/>
          <a:stretch/>
        </p:blipFill>
        <p:spPr>
          <a:xfrm>
            <a:off x="7728153" y="3910000"/>
            <a:ext cx="3995416" cy="1031290"/>
          </a:xfrm>
          <a:prstGeom prst="rect">
            <a:avLst/>
          </a:prstGeom>
        </p:spPr>
      </p:pic>
      <p:pic>
        <p:nvPicPr>
          <p:cNvPr id="5" name="Imagem 4" descr="Tela de computador&#10;&#10;Descrição gerada automaticamente com confiança média">
            <a:extLst>
              <a:ext uri="{FF2B5EF4-FFF2-40B4-BE49-F238E27FC236}">
                <a16:creationId xmlns:a16="http://schemas.microsoft.com/office/drawing/2014/main" id="{AD10BEE1-C1CB-4E8D-9AEC-A4CC0D4AE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t="33729" b="29271"/>
          <a:stretch/>
        </p:blipFill>
        <p:spPr>
          <a:xfrm rot="10800000">
            <a:off x="7728153" y="2213791"/>
            <a:ext cx="3995416" cy="1417875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C63C70F7-F6FD-4025-99D0-A40A9BA82606}"/>
              </a:ext>
            </a:extLst>
          </p:cNvPr>
          <p:cNvSpPr txBox="1"/>
          <p:nvPr/>
        </p:nvSpPr>
        <p:spPr>
          <a:xfrm>
            <a:off x="5035079" y="5344838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Wire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seal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Imagem em preto e branco&#10;&#10;Descrição gerada automaticamente com confiança baixa">
            <a:extLst>
              <a:ext uri="{FF2B5EF4-FFF2-40B4-BE49-F238E27FC236}">
                <a16:creationId xmlns:a16="http://schemas.microsoft.com/office/drawing/2014/main" id="{C48679FB-089B-4B1F-BD27-9E9522B419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25" b="21522"/>
          <a:stretch/>
        </p:blipFill>
        <p:spPr>
          <a:xfrm>
            <a:off x="421879" y="2471400"/>
            <a:ext cx="3609012" cy="2370203"/>
          </a:xfrm>
          <a:prstGeom prst="rect">
            <a:avLst/>
          </a:prstGeom>
        </p:spPr>
      </p:pic>
      <p:pic>
        <p:nvPicPr>
          <p:cNvPr id="28" name="Imagem 27" descr="Uma imagem contendo pendurado, pequeno, azul, quarto&#10;&#10;Descrição gerada automaticamente">
            <a:extLst>
              <a:ext uri="{FF2B5EF4-FFF2-40B4-BE49-F238E27FC236}">
                <a16:creationId xmlns:a16="http://schemas.microsoft.com/office/drawing/2014/main" id="{F2B8E6F2-C2B7-4297-A8D5-D7A3A7A708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4" t="29735" r="13718" b="34710"/>
          <a:stretch/>
        </p:blipFill>
        <p:spPr>
          <a:xfrm>
            <a:off x="3955381" y="2602363"/>
            <a:ext cx="3413267" cy="2058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704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7251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NEXT CHALLENGES AND SOME IDEAS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B0CDAE-DF61-4246-8317-20B8766A127B}"/>
              </a:ext>
            </a:extLst>
          </p:cNvPr>
          <p:cNvSpPr/>
          <p:nvPr/>
        </p:nvSpPr>
        <p:spPr>
          <a:xfrm>
            <a:off x="0" y="0"/>
            <a:ext cx="159798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14373D-0C5B-4B12-8DD9-55DE0C0ECB26}"/>
              </a:ext>
            </a:extLst>
          </p:cNvPr>
          <p:cNvSpPr txBox="1"/>
          <p:nvPr/>
        </p:nvSpPr>
        <p:spPr>
          <a:xfrm>
            <a:off x="4395791" y="5928272"/>
            <a:ext cx="340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TiO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coated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beads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 descr="Garrafa de plástico&#10;&#10;Descrição gerada automaticamente com confiança média">
            <a:extLst>
              <a:ext uri="{FF2B5EF4-FFF2-40B4-BE49-F238E27FC236}">
                <a16:creationId xmlns:a16="http://schemas.microsoft.com/office/drawing/2014/main" id="{B3E495F6-16B2-463C-8563-9AF6E361DA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7" b="6380"/>
          <a:stretch/>
        </p:blipFill>
        <p:spPr>
          <a:xfrm>
            <a:off x="3529608" y="1386348"/>
            <a:ext cx="5132784" cy="4355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289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3CACB164-F7DB-4601-B22C-CFC406829525}"/>
              </a:ext>
            </a:extLst>
          </p:cNvPr>
          <p:cNvSpPr/>
          <p:nvPr/>
        </p:nvSpPr>
        <p:spPr>
          <a:xfrm>
            <a:off x="0" y="1486949"/>
            <a:ext cx="12192000" cy="2877424"/>
          </a:xfrm>
          <a:prstGeom prst="rect">
            <a:avLst/>
          </a:prstGeom>
          <a:solidFill>
            <a:srgbClr val="203864">
              <a:alpha val="89804"/>
            </a:srgbClr>
          </a:solidFill>
          <a:ln>
            <a:solidFill>
              <a:srgbClr val="374C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atin typeface="Arial" panose="020B0604020202020204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19098A8F-9BB6-4931-A764-6833CDA2A103}"/>
              </a:ext>
            </a:extLst>
          </p:cNvPr>
          <p:cNvSpPr txBox="1"/>
          <p:nvPr/>
        </p:nvSpPr>
        <p:spPr>
          <a:xfrm>
            <a:off x="4654742" y="4770886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458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19561C1-93D1-478C-98D6-685A2C3CECD0}"/>
              </a:ext>
            </a:extLst>
          </p:cNvPr>
          <p:cNvSpPr/>
          <p:nvPr/>
        </p:nvSpPr>
        <p:spPr>
          <a:xfrm rot="5400000">
            <a:off x="1440986" y="231026"/>
            <a:ext cx="154185" cy="17482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5782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ENVIRONMENTAL OVERVIEW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E768744-ACD6-40AA-AC52-A783B1A04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16245" r="6424" b="6294"/>
          <a:stretch/>
        </p:blipFill>
        <p:spPr bwMode="auto">
          <a:xfrm>
            <a:off x="1678675" y="1487052"/>
            <a:ext cx="8834649" cy="52524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431D299-0885-4FA7-BB85-CCEB8918FED4}"/>
              </a:ext>
            </a:extLst>
          </p:cNvPr>
          <p:cNvSpPr txBox="1"/>
          <p:nvPr/>
        </p:nvSpPr>
        <p:spPr>
          <a:xfrm>
            <a:off x="1092945" y="1119659"/>
            <a:ext cx="10006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Total annual pesticide usage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tonnes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of pesticide during 2017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(UN Food and Agricultural Organization, 2017).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58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19561C1-93D1-478C-98D6-685A2C3CECD0}"/>
              </a:ext>
            </a:extLst>
          </p:cNvPr>
          <p:cNvSpPr/>
          <p:nvPr/>
        </p:nvSpPr>
        <p:spPr>
          <a:xfrm rot="5400000">
            <a:off x="1440986" y="231026"/>
            <a:ext cx="154185" cy="17482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5782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ENVIRONMENTAL OVERVIEW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05D7628-A680-4E08-8770-00285CAF10F5}"/>
              </a:ext>
            </a:extLst>
          </p:cNvPr>
          <p:cNvGrpSpPr/>
          <p:nvPr/>
        </p:nvGrpSpPr>
        <p:grpSpPr>
          <a:xfrm>
            <a:off x="846984" y="2341538"/>
            <a:ext cx="2038240" cy="1762147"/>
            <a:chOff x="5940587" y="2058731"/>
            <a:chExt cx="2038240" cy="1762147"/>
          </a:xfrm>
        </p:grpSpPr>
        <p:sp>
          <p:nvSpPr>
            <p:cNvPr id="40" name="Line 1">
              <a:extLst>
                <a:ext uri="{FF2B5EF4-FFF2-40B4-BE49-F238E27FC236}">
                  <a16:creationId xmlns:a16="http://schemas.microsoft.com/office/drawing/2014/main" id="{6A45248B-D9F6-4174-B844-EFB92D3C1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587" y="2678906"/>
              <a:ext cx="1418939" cy="524888"/>
            </a:xfrm>
            <a:custGeom>
              <a:avLst/>
              <a:gdLst>
                <a:gd name="T0" fmla="*/ 101 w 551"/>
                <a:gd name="T1" fmla="*/ 203 h 203"/>
                <a:gd name="T2" fmla="*/ 0 w 551"/>
                <a:gd name="T3" fmla="*/ 101 h 203"/>
                <a:gd name="T4" fmla="*/ 101 w 551"/>
                <a:gd name="T5" fmla="*/ 0 h 203"/>
                <a:gd name="T6" fmla="*/ 450 w 551"/>
                <a:gd name="T7" fmla="*/ 0 h 203"/>
                <a:gd name="T8" fmla="*/ 551 w 551"/>
                <a:gd name="T9" fmla="*/ 101 h 203"/>
                <a:gd name="T10" fmla="*/ 450 w 551"/>
                <a:gd name="T11" fmla="*/ 203 h 203"/>
                <a:gd name="T12" fmla="*/ 101 w 551"/>
                <a:gd name="T13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203">
                  <a:moveTo>
                    <a:pt x="101" y="203"/>
                  </a:moveTo>
                  <a:cubicBezTo>
                    <a:pt x="45" y="203"/>
                    <a:pt x="0" y="157"/>
                    <a:pt x="0" y="101"/>
                  </a:cubicBezTo>
                  <a:cubicBezTo>
                    <a:pt x="0" y="46"/>
                    <a:pt x="45" y="0"/>
                    <a:pt x="101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506" y="0"/>
                    <a:pt x="551" y="46"/>
                    <a:pt x="551" y="101"/>
                  </a:cubicBezTo>
                  <a:cubicBezTo>
                    <a:pt x="551" y="157"/>
                    <a:pt x="506" y="203"/>
                    <a:pt x="450" y="203"/>
                  </a:cubicBezTo>
                  <a:lnTo>
                    <a:pt x="101" y="203"/>
                  </a:lnTo>
                  <a:close/>
                </a:path>
              </a:pathLst>
            </a:custGeom>
            <a:solidFill>
              <a:srgbClr val="B8CBD3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>
                <a:solidFill>
                  <a:prstClr val="black"/>
                </a:solidFill>
                <a:latin typeface="Source Sans Pro Light"/>
              </a:endParaRPr>
            </a:p>
          </p:txBody>
        </p:sp>
        <p:grpSp>
          <p:nvGrpSpPr>
            <p:cNvPr id="41" name="Side 1_1">
              <a:extLst>
                <a:ext uri="{FF2B5EF4-FFF2-40B4-BE49-F238E27FC236}">
                  <a16:creationId xmlns:a16="http://schemas.microsoft.com/office/drawing/2014/main" id="{EDB8FF15-5A30-46AC-A761-0D9311E2E187}"/>
                </a:ext>
              </a:extLst>
            </p:cNvPr>
            <p:cNvGrpSpPr/>
            <p:nvPr/>
          </p:nvGrpSpPr>
          <p:grpSpPr>
            <a:xfrm rot="18900000">
              <a:off x="6221581" y="2407913"/>
              <a:ext cx="1757246" cy="1068355"/>
              <a:chOff x="1538296" y="3132084"/>
              <a:chExt cx="2342994" cy="1424473"/>
            </a:xfrm>
          </p:grpSpPr>
          <p:sp>
            <p:nvSpPr>
              <p:cNvPr id="42" name="Trans 1">
                <a:extLst>
                  <a:ext uri="{FF2B5EF4-FFF2-40B4-BE49-F238E27FC236}">
                    <a16:creationId xmlns:a16="http://schemas.microsoft.com/office/drawing/2014/main" id="{C40D301B-B95A-423C-8CF7-D6AE9C5BB77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2462714" y="3132173"/>
                <a:ext cx="1418576" cy="1424384"/>
              </a:xfrm>
              <a:custGeom>
                <a:avLst/>
                <a:gdLst>
                  <a:gd name="T0" fmla="*/ 183 w 413"/>
                  <a:gd name="T1" fmla="*/ 40 h 413"/>
                  <a:gd name="T2" fmla="*/ 40 w 413"/>
                  <a:gd name="T3" fmla="*/ 40 h 413"/>
                  <a:gd name="T4" fmla="*/ 40 w 413"/>
                  <a:gd name="T5" fmla="*/ 183 h 413"/>
                  <a:gd name="T6" fmla="*/ 230 w 413"/>
                  <a:gd name="T7" fmla="*/ 373 h 413"/>
                  <a:gd name="T8" fmla="*/ 373 w 413"/>
                  <a:gd name="T9" fmla="*/ 373 h 413"/>
                  <a:gd name="T10" fmla="*/ 373 w 413"/>
                  <a:gd name="T11" fmla="*/ 230 h 413"/>
                  <a:gd name="T12" fmla="*/ 183 w 413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3">
                    <a:moveTo>
                      <a:pt x="183" y="40"/>
                    </a:moveTo>
                    <a:cubicBezTo>
                      <a:pt x="143" y="0"/>
                      <a:pt x="79" y="0"/>
                      <a:pt x="40" y="40"/>
                    </a:cubicBezTo>
                    <a:cubicBezTo>
                      <a:pt x="0" y="79"/>
                      <a:pt x="0" y="143"/>
                      <a:pt x="40" y="183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70" y="413"/>
                      <a:pt x="334" y="413"/>
                      <a:pt x="373" y="373"/>
                    </a:cubicBezTo>
                    <a:cubicBezTo>
                      <a:pt x="413" y="334"/>
                      <a:pt x="413" y="270"/>
                      <a:pt x="373" y="230"/>
                    </a:cubicBezTo>
                    <a:lnTo>
                      <a:pt x="183" y="4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43" name="Side 1">
                <a:extLst>
                  <a:ext uri="{FF2B5EF4-FFF2-40B4-BE49-F238E27FC236}">
                    <a16:creationId xmlns:a16="http://schemas.microsoft.com/office/drawing/2014/main" id="{54378094-EDCF-4D8E-BF23-0A7AED85064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1538296" y="3132084"/>
                <a:ext cx="1414220" cy="1421480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rgbClr val="B8CBD3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grpSp>
          <p:nvGrpSpPr>
            <p:cNvPr id="44" name="Side 1_2">
              <a:extLst>
                <a:ext uri="{FF2B5EF4-FFF2-40B4-BE49-F238E27FC236}">
                  <a16:creationId xmlns:a16="http://schemas.microsoft.com/office/drawing/2014/main" id="{16F047CB-C7F3-4BCA-B999-69C9294ED9E8}"/>
                </a:ext>
              </a:extLst>
            </p:cNvPr>
            <p:cNvGrpSpPr/>
            <p:nvPr/>
          </p:nvGrpSpPr>
          <p:grpSpPr>
            <a:xfrm rot="2700000">
              <a:off x="6218540" y="2407839"/>
              <a:ext cx="1762147" cy="1063932"/>
              <a:chOff x="1534241" y="3131996"/>
              <a:chExt cx="2349528" cy="1418576"/>
            </a:xfrm>
          </p:grpSpPr>
          <p:sp>
            <p:nvSpPr>
              <p:cNvPr id="45" name="Trans 2">
                <a:extLst>
                  <a:ext uri="{FF2B5EF4-FFF2-40B4-BE49-F238E27FC236}">
                    <a16:creationId xmlns:a16="http://schemas.microsoft.com/office/drawing/2014/main" id="{2507FB44-6F07-4DD5-86A9-E75E31EE03F4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2463741" y="3130544"/>
                <a:ext cx="1418576" cy="1421480"/>
              </a:xfrm>
              <a:custGeom>
                <a:avLst/>
                <a:gdLst>
                  <a:gd name="T0" fmla="*/ 40 w 413"/>
                  <a:gd name="T1" fmla="*/ 230 h 412"/>
                  <a:gd name="T2" fmla="*/ 40 w 413"/>
                  <a:gd name="T3" fmla="*/ 373 h 412"/>
                  <a:gd name="T4" fmla="*/ 183 w 413"/>
                  <a:gd name="T5" fmla="*/ 373 h 412"/>
                  <a:gd name="T6" fmla="*/ 373 w 413"/>
                  <a:gd name="T7" fmla="*/ 183 h 412"/>
                  <a:gd name="T8" fmla="*/ 373 w 413"/>
                  <a:gd name="T9" fmla="*/ 39 h 412"/>
                  <a:gd name="T10" fmla="*/ 230 w 413"/>
                  <a:gd name="T11" fmla="*/ 39 h 412"/>
                  <a:gd name="T12" fmla="*/ 40 w 413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2">
                    <a:moveTo>
                      <a:pt x="40" y="230"/>
                    </a:moveTo>
                    <a:cubicBezTo>
                      <a:pt x="0" y="269"/>
                      <a:pt x="0" y="333"/>
                      <a:pt x="40" y="373"/>
                    </a:cubicBezTo>
                    <a:cubicBezTo>
                      <a:pt x="79" y="412"/>
                      <a:pt x="143" y="412"/>
                      <a:pt x="183" y="373"/>
                    </a:cubicBezTo>
                    <a:cubicBezTo>
                      <a:pt x="373" y="183"/>
                      <a:pt x="373" y="183"/>
                      <a:pt x="373" y="183"/>
                    </a:cubicBezTo>
                    <a:cubicBezTo>
                      <a:pt x="413" y="143"/>
                      <a:pt x="413" y="79"/>
                      <a:pt x="373" y="39"/>
                    </a:cubicBezTo>
                    <a:cubicBezTo>
                      <a:pt x="334" y="0"/>
                      <a:pt x="270" y="0"/>
                      <a:pt x="230" y="39"/>
                    </a:cubicBezTo>
                    <a:lnTo>
                      <a:pt x="40" y="23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46" name="Side 2">
                <a:extLst>
                  <a:ext uri="{FF2B5EF4-FFF2-40B4-BE49-F238E27FC236}">
                    <a16:creationId xmlns:a16="http://schemas.microsoft.com/office/drawing/2014/main" id="{6A1BD630-0295-42A0-B0B8-60E48F97E866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1539323" y="3130633"/>
                <a:ext cx="1414220" cy="1424384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8CBD3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sp>
          <p:nvSpPr>
            <p:cNvPr id="47" name="Oval 1">
              <a:extLst>
                <a:ext uri="{FF2B5EF4-FFF2-40B4-BE49-F238E27FC236}">
                  <a16:creationId xmlns:a16="http://schemas.microsoft.com/office/drawing/2014/main" id="{E62573BC-4027-4154-BCC9-1FB60973C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2554" y="2723558"/>
              <a:ext cx="432325" cy="43668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>
                <a:solidFill>
                  <a:prstClr val="black"/>
                </a:solidFill>
                <a:latin typeface="Source Sans Pro Light"/>
              </a:endParaRPr>
            </a:p>
          </p:txBody>
        </p:sp>
      </p:grp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2CBF678B-90CB-4AEF-8203-DE8CFA244DB4}"/>
              </a:ext>
            </a:extLst>
          </p:cNvPr>
          <p:cNvSpPr txBox="1"/>
          <p:nvPr/>
        </p:nvSpPr>
        <p:spPr>
          <a:xfrm>
            <a:off x="758507" y="4372877"/>
            <a:ext cx="148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 of pesticides</a:t>
            </a:r>
          </a:p>
        </p:txBody>
      </p:sp>
      <p:sp>
        <p:nvSpPr>
          <p:cNvPr id="98" name="Freeform 174">
            <a:extLst>
              <a:ext uri="{FF2B5EF4-FFF2-40B4-BE49-F238E27FC236}">
                <a16:creationId xmlns:a16="http://schemas.microsoft.com/office/drawing/2014/main" id="{6C829237-7015-4F92-B4E7-A31B8CA453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41295" y="3067956"/>
            <a:ext cx="327635" cy="319771"/>
          </a:xfrm>
          <a:custGeom>
            <a:avLst/>
            <a:gdLst>
              <a:gd name="T0" fmla="*/ 12 w 657"/>
              <a:gd name="T1" fmla="*/ 277 h 639"/>
              <a:gd name="T2" fmla="*/ 324 w 657"/>
              <a:gd name="T3" fmla="*/ 0 h 639"/>
              <a:gd name="T4" fmla="*/ 638 w 657"/>
              <a:gd name="T5" fmla="*/ 349 h 639"/>
              <a:gd name="T6" fmla="*/ 563 w 657"/>
              <a:gd name="T7" fmla="*/ 443 h 639"/>
              <a:gd name="T8" fmla="*/ 536 w 657"/>
              <a:gd name="T9" fmla="*/ 272 h 639"/>
              <a:gd name="T10" fmla="*/ 517 w 657"/>
              <a:gd name="T11" fmla="*/ 291 h 639"/>
              <a:gd name="T12" fmla="*/ 504 w 657"/>
              <a:gd name="T13" fmla="*/ 266 h 639"/>
              <a:gd name="T14" fmla="*/ 470 w 657"/>
              <a:gd name="T15" fmla="*/ 320 h 639"/>
              <a:gd name="T16" fmla="*/ 439 w 657"/>
              <a:gd name="T17" fmla="*/ 369 h 639"/>
              <a:gd name="T18" fmla="*/ 448 w 657"/>
              <a:gd name="T19" fmla="*/ 402 h 639"/>
              <a:gd name="T20" fmla="*/ 399 w 657"/>
              <a:gd name="T21" fmla="*/ 511 h 639"/>
              <a:gd name="T22" fmla="*/ 396 w 657"/>
              <a:gd name="T23" fmla="*/ 576 h 639"/>
              <a:gd name="T24" fmla="*/ 350 w 657"/>
              <a:gd name="T25" fmla="*/ 494 h 639"/>
              <a:gd name="T26" fmla="*/ 300 w 657"/>
              <a:gd name="T27" fmla="*/ 399 h 639"/>
              <a:gd name="T28" fmla="*/ 325 w 657"/>
              <a:gd name="T29" fmla="*/ 345 h 639"/>
              <a:gd name="T30" fmla="*/ 392 w 657"/>
              <a:gd name="T31" fmla="*/ 334 h 639"/>
              <a:gd name="T32" fmla="*/ 441 w 657"/>
              <a:gd name="T33" fmla="*/ 334 h 639"/>
              <a:gd name="T34" fmla="*/ 449 w 657"/>
              <a:gd name="T35" fmla="*/ 308 h 639"/>
              <a:gd name="T36" fmla="*/ 414 w 657"/>
              <a:gd name="T37" fmla="*/ 291 h 639"/>
              <a:gd name="T38" fmla="*/ 463 w 657"/>
              <a:gd name="T39" fmla="*/ 269 h 639"/>
              <a:gd name="T40" fmla="*/ 360 w 657"/>
              <a:gd name="T41" fmla="*/ 285 h 639"/>
              <a:gd name="T42" fmla="*/ 322 w 657"/>
              <a:gd name="T43" fmla="*/ 292 h 639"/>
              <a:gd name="T44" fmla="*/ 290 w 657"/>
              <a:gd name="T45" fmla="*/ 179 h 639"/>
              <a:gd name="T46" fmla="*/ 306 w 657"/>
              <a:gd name="T47" fmla="*/ 163 h 639"/>
              <a:gd name="T48" fmla="*/ 266 w 657"/>
              <a:gd name="T49" fmla="*/ 136 h 639"/>
              <a:gd name="T50" fmla="*/ 299 w 657"/>
              <a:gd name="T51" fmla="*/ 125 h 639"/>
              <a:gd name="T52" fmla="*/ 348 w 657"/>
              <a:gd name="T53" fmla="*/ 120 h 639"/>
              <a:gd name="T54" fmla="*/ 384 w 657"/>
              <a:gd name="T55" fmla="*/ 130 h 639"/>
              <a:gd name="T56" fmla="*/ 375 w 657"/>
              <a:gd name="T57" fmla="*/ 98 h 639"/>
              <a:gd name="T58" fmla="*/ 351 w 657"/>
              <a:gd name="T59" fmla="*/ 55 h 639"/>
              <a:gd name="T60" fmla="*/ 384 w 657"/>
              <a:gd name="T61" fmla="*/ 58 h 639"/>
              <a:gd name="T62" fmla="*/ 332 w 657"/>
              <a:gd name="T63" fmla="*/ 50 h 639"/>
              <a:gd name="T64" fmla="*/ 239 w 657"/>
              <a:gd name="T65" fmla="*/ 60 h 639"/>
              <a:gd name="T66" fmla="*/ 221 w 657"/>
              <a:gd name="T67" fmla="*/ 102 h 639"/>
              <a:gd name="T68" fmla="*/ 190 w 657"/>
              <a:gd name="T69" fmla="*/ 127 h 639"/>
              <a:gd name="T70" fmla="*/ 160 w 657"/>
              <a:gd name="T71" fmla="*/ 145 h 639"/>
              <a:gd name="T72" fmla="*/ 128 w 657"/>
              <a:gd name="T73" fmla="*/ 128 h 639"/>
              <a:gd name="T74" fmla="*/ 115 w 657"/>
              <a:gd name="T75" fmla="*/ 220 h 639"/>
              <a:gd name="T76" fmla="*/ 93 w 657"/>
              <a:gd name="T77" fmla="*/ 297 h 639"/>
              <a:gd name="T78" fmla="*/ 78 w 657"/>
              <a:gd name="T79" fmla="*/ 438 h 639"/>
              <a:gd name="T80" fmla="*/ 157 w 657"/>
              <a:gd name="T81" fmla="*/ 407 h 639"/>
              <a:gd name="T82" fmla="*/ 168 w 657"/>
              <a:gd name="T83" fmla="*/ 543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57" h="639">
                <a:moveTo>
                  <a:pt x="292" y="630"/>
                </a:moveTo>
                <a:cubicBezTo>
                  <a:pt x="220" y="623"/>
                  <a:pt x="158" y="594"/>
                  <a:pt x="106" y="544"/>
                </a:cubicBezTo>
                <a:cubicBezTo>
                  <a:pt x="31" y="470"/>
                  <a:pt x="0" y="381"/>
                  <a:pt x="12" y="277"/>
                </a:cubicBezTo>
                <a:cubicBezTo>
                  <a:pt x="17" y="224"/>
                  <a:pt x="37" y="175"/>
                  <a:pt x="68" y="132"/>
                </a:cubicBezTo>
                <a:cubicBezTo>
                  <a:pt x="119" y="63"/>
                  <a:pt x="187" y="20"/>
                  <a:pt x="272" y="5"/>
                </a:cubicBezTo>
                <a:cubicBezTo>
                  <a:pt x="289" y="2"/>
                  <a:pt x="307" y="1"/>
                  <a:pt x="324" y="0"/>
                </a:cubicBezTo>
                <a:cubicBezTo>
                  <a:pt x="325" y="0"/>
                  <a:pt x="326" y="0"/>
                  <a:pt x="327" y="0"/>
                </a:cubicBezTo>
                <a:cubicBezTo>
                  <a:pt x="343" y="1"/>
                  <a:pt x="359" y="3"/>
                  <a:pt x="375" y="5"/>
                </a:cubicBezTo>
                <a:cubicBezTo>
                  <a:pt x="538" y="30"/>
                  <a:pt x="657" y="185"/>
                  <a:pt x="638" y="349"/>
                </a:cubicBezTo>
                <a:cubicBezTo>
                  <a:pt x="629" y="428"/>
                  <a:pt x="596" y="495"/>
                  <a:pt x="538" y="548"/>
                </a:cubicBezTo>
                <a:cubicBezTo>
                  <a:pt x="468" y="612"/>
                  <a:pt x="386" y="639"/>
                  <a:pt x="292" y="630"/>
                </a:cubicBezTo>
                <a:close/>
                <a:moveTo>
                  <a:pt x="563" y="443"/>
                </a:moveTo>
                <a:cubicBezTo>
                  <a:pt x="618" y="338"/>
                  <a:pt x="591" y="218"/>
                  <a:pt x="535" y="153"/>
                </a:cubicBezTo>
                <a:cubicBezTo>
                  <a:pt x="534" y="164"/>
                  <a:pt x="532" y="175"/>
                  <a:pt x="531" y="186"/>
                </a:cubicBezTo>
                <a:cubicBezTo>
                  <a:pt x="528" y="215"/>
                  <a:pt x="530" y="243"/>
                  <a:pt x="536" y="272"/>
                </a:cubicBezTo>
                <a:cubicBezTo>
                  <a:pt x="537" y="278"/>
                  <a:pt x="537" y="285"/>
                  <a:pt x="535" y="291"/>
                </a:cubicBezTo>
                <a:cubicBezTo>
                  <a:pt x="534" y="294"/>
                  <a:pt x="529" y="298"/>
                  <a:pt x="526" y="298"/>
                </a:cubicBezTo>
                <a:cubicBezTo>
                  <a:pt x="523" y="299"/>
                  <a:pt x="519" y="295"/>
                  <a:pt x="517" y="291"/>
                </a:cubicBezTo>
                <a:cubicBezTo>
                  <a:pt x="515" y="286"/>
                  <a:pt x="515" y="279"/>
                  <a:pt x="515" y="273"/>
                </a:cubicBezTo>
                <a:cubicBezTo>
                  <a:pt x="514" y="269"/>
                  <a:pt x="514" y="264"/>
                  <a:pt x="514" y="258"/>
                </a:cubicBezTo>
                <a:cubicBezTo>
                  <a:pt x="510" y="261"/>
                  <a:pt x="506" y="263"/>
                  <a:pt x="504" y="266"/>
                </a:cubicBezTo>
                <a:cubicBezTo>
                  <a:pt x="497" y="273"/>
                  <a:pt x="490" y="280"/>
                  <a:pt x="484" y="287"/>
                </a:cubicBezTo>
                <a:cubicBezTo>
                  <a:pt x="481" y="291"/>
                  <a:pt x="478" y="295"/>
                  <a:pt x="478" y="299"/>
                </a:cubicBezTo>
                <a:cubicBezTo>
                  <a:pt x="478" y="308"/>
                  <a:pt x="475" y="313"/>
                  <a:pt x="470" y="320"/>
                </a:cubicBezTo>
                <a:cubicBezTo>
                  <a:pt x="465" y="327"/>
                  <a:pt x="463" y="337"/>
                  <a:pt x="460" y="345"/>
                </a:cubicBezTo>
                <a:cubicBezTo>
                  <a:pt x="458" y="349"/>
                  <a:pt x="458" y="353"/>
                  <a:pt x="456" y="356"/>
                </a:cubicBezTo>
                <a:cubicBezTo>
                  <a:pt x="453" y="364"/>
                  <a:pt x="448" y="369"/>
                  <a:pt x="439" y="369"/>
                </a:cubicBezTo>
                <a:cubicBezTo>
                  <a:pt x="429" y="370"/>
                  <a:pt x="426" y="374"/>
                  <a:pt x="424" y="383"/>
                </a:cubicBezTo>
                <a:cubicBezTo>
                  <a:pt x="427" y="384"/>
                  <a:pt x="429" y="384"/>
                  <a:pt x="432" y="384"/>
                </a:cubicBezTo>
                <a:cubicBezTo>
                  <a:pt x="443" y="385"/>
                  <a:pt x="449" y="390"/>
                  <a:pt x="448" y="402"/>
                </a:cubicBezTo>
                <a:cubicBezTo>
                  <a:pt x="447" y="425"/>
                  <a:pt x="439" y="445"/>
                  <a:pt x="422" y="461"/>
                </a:cubicBezTo>
                <a:cubicBezTo>
                  <a:pt x="417" y="466"/>
                  <a:pt x="412" y="470"/>
                  <a:pt x="408" y="474"/>
                </a:cubicBezTo>
                <a:cubicBezTo>
                  <a:pt x="397" y="485"/>
                  <a:pt x="393" y="497"/>
                  <a:pt x="399" y="511"/>
                </a:cubicBezTo>
                <a:cubicBezTo>
                  <a:pt x="401" y="518"/>
                  <a:pt x="404" y="525"/>
                  <a:pt x="405" y="532"/>
                </a:cubicBezTo>
                <a:cubicBezTo>
                  <a:pt x="406" y="539"/>
                  <a:pt x="406" y="547"/>
                  <a:pt x="405" y="554"/>
                </a:cubicBezTo>
                <a:cubicBezTo>
                  <a:pt x="403" y="561"/>
                  <a:pt x="404" y="577"/>
                  <a:pt x="396" y="576"/>
                </a:cubicBezTo>
                <a:cubicBezTo>
                  <a:pt x="383" y="573"/>
                  <a:pt x="375" y="576"/>
                  <a:pt x="374" y="561"/>
                </a:cubicBezTo>
                <a:cubicBezTo>
                  <a:pt x="374" y="558"/>
                  <a:pt x="374" y="558"/>
                  <a:pt x="375" y="555"/>
                </a:cubicBezTo>
                <a:cubicBezTo>
                  <a:pt x="379" y="541"/>
                  <a:pt x="361" y="501"/>
                  <a:pt x="350" y="494"/>
                </a:cubicBezTo>
                <a:cubicBezTo>
                  <a:pt x="341" y="488"/>
                  <a:pt x="332" y="482"/>
                  <a:pt x="323" y="474"/>
                </a:cubicBezTo>
                <a:cubicBezTo>
                  <a:pt x="311" y="464"/>
                  <a:pt x="306" y="450"/>
                  <a:pt x="311" y="435"/>
                </a:cubicBezTo>
                <a:cubicBezTo>
                  <a:pt x="316" y="420"/>
                  <a:pt x="310" y="409"/>
                  <a:pt x="300" y="399"/>
                </a:cubicBezTo>
                <a:cubicBezTo>
                  <a:pt x="289" y="390"/>
                  <a:pt x="282" y="379"/>
                  <a:pt x="283" y="364"/>
                </a:cubicBezTo>
                <a:cubicBezTo>
                  <a:pt x="284" y="349"/>
                  <a:pt x="294" y="338"/>
                  <a:pt x="306" y="339"/>
                </a:cubicBezTo>
                <a:cubicBezTo>
                  <a:pt x="313" y="340"/>
                  <a:pt x="319" y="343"/>
                  <a:pt x="325" y="345"/>
                </a:cubicBezTo>
                <a:cubicBezTo>
                  <a:pt x="334" y="348"/>
                  <a:pt x="342" y="352"/>
                  <a:pt x="351" y="354"/>
                </a:cubicBezTo>
                <a:cubicBezTo>
                  <a:pt x="364" y="356"/>
                  <a:pt x="372" y="348"/>
                  <a:pt x="378" y="338"/>
                </a:cubicBezTo>
                <a:cubicBezTo>
                  <a:pt x="382" y="330"/>
                  <a:pt x="384" y="329"/>
                  <a:pt x="392" y="334"/>
                </a:cubicBezTo>
                <a:cubicBezTo>
                  <a:pt x="399" y="338"/>
                  <a:pt x="405" y="343"/>
                  <a:pt x="412" y="347"/>
                </a:cubicBezTo>
                <a:cubicBezTo>
                  <a:pt x="420" y="351"/>
                  <a:pt x="424" y="349"/>
                  <a:pt x="429" y="343"/>
                </a:cubicBezTo>
                <a:cubicBezTo>
                  <a:pt x="433" y="339"/>
                  <a:pt x="437" y="337"/>
                  <a:pt x="441" y="334"/>
                </a:cubicBezTo>
                <a:cubicBezTo>
                  <a:pt x="444" y="333"/>
                  <a:pt x="449" y="332"/>
                  <a:pt x="451" y="330"/>
                </a:cubicBezTo>
                <a:cubicBezTo>
                  <a:pt x="454" y="326"/>
                  <a:pt x="459" y="322"/>
                  <a:pt x="458" y="318"/>
                </a:cubicBezTo>
                <a:cubicBezTo>
                  <a:pt x="458" y="314"/>
                  <a:pt x="453" y="309"/>
                  <a:pt x="449" y="308"/>
                </a:cubicBezTo>
                <a:cubicBezTo>
                  <a:pt x="442" y="305"/>
                  <a:pt x="434" y="304"/>
                  <a:pt x="427" y="303"/>
                </a:cubicBezTo>
                <a:cubicBezTo>
                  <a:pt x="423" y="302"/>
                  <a:pt x="418" y="301"/>
                  <a:pt x="415" y="299"/>
                </a:cubicBezTo>
                <a:cubicBezTo>
                  <a:pt x="409" y="297"/>
                  <a:pt x="410" y="294"/>
                  <a:pt x="414" y="291"/>
                </a:cubicBezTo>
                <a:cubicBezTo>
                  <a:pt x="416" y="289"/>
                  <a:pt x="418" y="288"/>
                  <a:pt x="420" y="287"/>
                </a:cubicBezTo>
                <a:cubicBezTo>
                  <a:pt x="432" y="282"/>
                  <a:pt x="443" y="278"/>
                  <a:pt x="455" y="273"/>
                </a:cubicBezTo>
                <a:cubicBezTo>
                  <a:pt x="458" y="272"/>
                  <a:pt x="461" y="271"/>
                  <a:pt x="463" y="269"/>
                </a:cubicBezTo>
                <a:cubicBezTo>
                  <a:pt x="470" y="264"/>
                  <a:pt x="471" y="259"/>
                  <a:pt x="465" y="253"/>
                </a:cubicBezTo>
                <a:cubicBezTo>
                  <a:pt x="439" y="230"/>
                  <a:pt x="409" y="224"/>
                  <a:pt x="382" y="254"/>
                </a:cubicBezTo>
                <a:cubicBezTo>
                  <a:pt x="373" y="264"/>
                  <a:pt x="368" y="275"/>
                  <a:pt x="360" y="285"/>
                </a:cubicBezTo>
                <a:cubicBezTo>
                  <a:pt x="354" y="293"/>
                  <a:pt x="347" y="300"/>
                  <a:pt x="339" y="306"/>
                </a:cubicBezTo>
                <a:cubicBezTo>
                  <a:pt x="336" y="309"/>
                  <a:pt x="328" y="309"/>
                  <a:pt x="325" y="307"/>
                </a:cubicBezTo>
                <a:cubicBezTo>
                  <a:pt x="319" y="304"/>
                  <a:pt x="319" y="297"/>
                  <a:pt x="322" y="292"/>
                </a:cubicBezTo>
                <a:cubicBezTo>
                  <a:pt x="324" y="287"/>
                  <a:pt x="327" y="282"/>
                  <a:pt x="330" y="278"/>
                </a:cubicBezTo>
                <a:cubicBezTo>
                  <a:pt x="346" y="258"/>
                  <a:pt x="344" y="220"/>
                  <a:pt x="315" y="204"/>
                </a:cubicBezTo>
                <a:cubicBezTo>
                  <a:pt x="305" y="199"/>
                  <a:pt x="295" y="193"/>
                  <a:pt x="290" y="179"/>
                </a:cubicBezTo>
                <a:cubicBezTo>
                  <a:pt x="296" y="180"/>
                  <a:pt x="300" y="181"/>
                  <a:pt x="304" y="183"/>
                </a:cubicBezTo>
                <a:cubicBezTo>
                  <a:pt x="326" y="190"/>
                  <a:pt x="311" y="173"/>
                  <a:pt x="300" y="170"/>
                </a:cubicBezTo>
                <a:cubicBezTo>
                  <a:pt x="294" y="168"/>
                  <a:pt x="306" y="163"/>
                  <a:pt x="306" y="163"/>
                </a:cubicBezTo>
                <a:cubicBezTo>
                  <a:pt x="306" y="163"/>
                  <a:pt x="298" y="160"/>
                  <a:pt x="289" y="157"/>
                </a:cubicBezTo>
                <a:cubicBezTo>
                  <a:pt x="284" y="154"/>
                  <a:pt x="278" y="151"/>
                  <a:pt x="273" y="147"/>
                </a:cubicBezTo>
                <a:cubicBezTo>
                  <a:pt x="270" y="145"/>
                  <a:pt x="268" y="140"/>
                  <a:pt x="266" y="136"/>
                </a:cubicBezTo>
                <a:cubicBezTo>
                  <a:pt x="267" y="135"/>
                  <a:pt x="267" y="135"/>
                  <a:pt x="268" y="134"/>
                </a:cubicBezTo>
                <a:cubicBezTo>
                  <a:pt x="274" y="135"/>
                  <a:pt x="280" y="136"/>
                  <a:pt x="286" y="137"/>
                </a:cubicBezTo>
                <a:cubicBezTo>
                  <a:pt x="296" y="138"/>
                  <a:pt x="298" y="136"/>
                  <a:pt x="299" y="125"/>
                </a:cubicBezTo>
                <a:cubicBezTo>
                  <a:pt x="300" y="118"/>
                  <a:pt x="307" y="115"/>
                  <a:pt x="314" y="118"/>
                </a:cubicBezTo>
                <a:cubicBezTo>
                  <a:pt x="318" y="121"/>
                  <a:pt x="322" y="124"/>
                  <a:pt x="326" y="127"/>
                </a:cubicBezTo>
                <a:cubicBezTo>
                  <a:pt x="336" y="133"/>
                  <a:pt x="344" y="131"/>
                  <a:pt x="348" y="120"/>
                </a:cubicBezTo>
                <a:cubicBezTo>
                  <a:pt x="350" y="113"/>
                  <a:pt x="353" y="112"/>
                  <a:pt x="360" y="116"/>
                </a:cubicBezTo>
                <a:cubicBezTo>
                  <a:pt x="363" y="117"/>
                  <a:pt x="365" y="120"/>
                  <a:pt x="368" y="122"/>
                </a:cubicBezTo>
                <a:cubicBezTo>
                  <a:pt x="373" y="125"/>
                  <a:pt x="379" y="128"/>
                  <a:pt x="384" y="130"/>
                </a:cubicBezTo>
                <a:cubicBezTo>
                  <a:pt x="390" y="131"/>
                  <a:pt x="396" y="133"/>
                  <a:pt x="400" y="127"/>
                </a:cubicBezTo>
                <a:cubicBezTo>
                  <a:pt x="404" y="121"/>
                  <a:pt x="400" y="114"/>
                  <a:pt x="395" y="111"/>
                </a:cubicBezTo>
                <a:cubicBezTo>
                  <a:pt x="389" y="106"/>
                  <a:pt x="382" y="102"/>
                  <a:pt x="375" y="98"/>
                </a:cubicBezTo>
                <a:cubicBezTo>
                  <a:pt x="365" y="92"/>
                  <a:pt x="355" y="88"/>
                  <a:pt x="345" y="82"/>
                </a:cubicBezTo>
                <a:cubicBezTo>
                  <a:pt x="338" y="77"/>
                  <a:pt x="335" y="70"/>
                  <a:pt x="337" y="61"/>
                </a:cubicBezTo>
                <a:cubicBezTo>
                  <a:pt x="339" y="54"/>
                  <a:pt x="344" y="52"/>
                  <a:pt x="351" y="55"/>
                </a:cubicBezTo>
                <a:cubicBezTo>
                  <a:pt x="356" y="58"/>
                  <a:pt x="361" y="62"/>
                  <a:pt x="367" y="64"/>
                </a:cubicBezTo>
                <a:cubicBezTo>
                  <a:pt x="371" y="66"/>
                  <a:pt x="376" y="66"/>
                  <a:pt x="381" y="65"/>
                </a:cubicBezTo>
                <a:cubicBezTo>
                  <a:pt x="382" y="65"/>
                  <a:pt x="384" y="60"/>
                  <a:pt x="384" y="58"/>
                </a:cubicBezTo>
                <a:cubicBezTo>
                  <a:pt x="384" y="56"/>
                  <a:pt x="381" y="53"/>
                  <a:pt x="379" y="53"/>
                </a:cubicBezTo>
                <a:cubicBezTo>
                  <a:pt x="365" y="51"/>
                  <a:pt x="352" y="49"/>
                  <a:pt x="338" y="47"/>
                </a:cubicBezTo>
                <a:cubicBezTo>
                  <a:pt x="336" y="47"/>
                  <a:pt x="333" y="48"/>
                  <a:pt x="332" y="50"/>
                </a:cubicBezTo>
                <a:cubicBezTo>
                  <a:pt x="323" y="61"/>
                  <a:pt x="310" y="67"/>
                  <a:pt x="297" y="71"/>
                </a:cubicBezTo>
                <a:cubicBezTo>
                  <a:pt x="285" y="74"/>
                  <a:pt x="284" y="73"/>
                  <a:pt x="282" y="61"/>
                </a:cubicBezTo>
                <a:cubicBezTo>
                  <a:pt x="268" y="57"/>
                  <a:pt x="253" y="51"/>
                  <a:pt x="239" y="60"/>
                </a:cubicBezTo>
                <a:cubicBezTo>
                  <a:pt x="230" y="65"/>
                  <a:pt x="223" y="72"/>
                  <a:pt x="216" y="78"/>
                </a:cubicBezTo>
                <a:cubicBezTo>
                  <a:pt x="215" y="80"/>
                  <a:pt x="216" y="85"/>
                  <a:pt x="216" y="88"/>
                </a:cubicBezTo>
                <a:cubicBezTo>
                  <a:pt x="217" y="93"/>
                  <a:pt x="220" y="97"/>
                  <a:pt x="221" y="102"/>
                </a:cubicBezTo>
                <a:cubicBezTo>
                  <a:pt x="223" y="110"/>
                  <a:pt x="218" y="117"/>
                  <a:pt x="209" y="117"/>
                </a:cubicBezTo>
                <a:cubicBezTo>
                  <a:pt x="206" y="117"/>
                  <a:pt x="203" y="116"/>
                  <a:pt x="200" y="116"/>
                </a:cubicBezTo>
                <a:cubicBezTo>
                  <a:pt x="192" y="116"/>
                  <a:pt x="189" y="119"/>
                  <a:pt x="190" y="127"/>
                </a:cubicBezTo>
                <a:cubicBezTo>
                  <a:pt x="191" y="139"/>
                  <a:pt x="189" y="140"/>
                  <a:pt x="177" y="138"/>
                </a:cubicBezTo>
                <a:cubicBezTo>
                  <a:pt x="173" y="138"/>
                  <a:pt x="169" y="139"/>
                  <a:pt x="166" y="141"/>
                </a:cubicBezTo>
                <a:cubicBezTo>
                  <a:pt x="164" y="141"/>
                  <a:pt x="162" y="143"/>
                  <a:pt x="160" y="145"/>
                </a:cubicBezTo>
                <a:cubicBezTo>
                  <a:pt x="149" y="153"/>
                  <a:pt x="141" y="150"/>
                  <a:pt x="138" y="136"/>
                </a:cubicBezTo>
                <a:cubicBezTo>
                  <a:pt x="137" y="135"/>
                  <a:pt x="137" y="133"/>
                  <a:pt x="137" y="132"/>
                </a:cubicBezTo>
                <a:cubicBezTo>
                  <a:pt x="136" y="125"/>
                  <a:pt x="132" y="124"/>
                  <a:pt x="128" y="128"/>
                </a:cubicBezTo>
                <a:cubicBezTo>
                  <a:pt x="119" y="138"/>
                  <a:pt x="111" y="148"/>
                  <a:pt x="102" y="158"/>
                </a:cubicBezTo>
                <a:cubicBezTo>
                  <a:pt x="112" y="167"/>
                  <a:pt x="112" y="177"/>
                  <a:pt x="110" y="188"/>
                </a:cubicBezTo>
                <a:cubicBezTo>
                  <a:pt x="107" y="200"/>
                  <a:pt x="110" y="210"/>
                  <a:pt x="115" y="220"/>
                </a:cubicBezTo>
                <a:cubicBezTo>
                  <a:pt x="119" y="230"/>
                  <a:pt x="124" y="240"/>
                  <a:pt x="127" y="250"/>
                </a:cubicBezTo>
                <a:cubicBezTo>
                  <a:pt x="132" y="266"/>
                  <a:pt x="127" y="273"/>
                  <a:pt x="111" y="276"/>
                </a:cubicBezTo>
                <a:cubicBezTo>
                  <a:pt x="96" y="279"/>
                  <a:pt x="93" y="282"/>
                  <a:pt x="93" y="297"/>
                </a:cubicBezTo>
                <a:cubicBezTo>
                  <a:pt x="92" y="317"/>
                  <a:pt x="82" y="331"/>
                  <a:pt x="64" y="340"/>
                </a:cubicBezTo>
                <a:cubicBezTo>
                  <a:pt x="60" y="342"/>
                  <a:pt x="56" y="343"/>
                  <a:pt x="52" y="345"/>
                </a:cubicBezTo>
                <a:cubicBezTo>
                  <a:pt x="54" y="376"/>
                  <a:pt x="63" y="408"/>
                  <a:pt x="78" y="438"/>
                </a:cubicBezTo>
                <a:cubicBezTo>
                  <a:pt x="86" y="425"/>
                  <a:pt x="96" y="405"/>
                  <a:pt x="101" y="389"/>
                </a:cubicBezTo>
                <a:cubicBezTo>
                  <a:pt x="107" y="365"/>
                  <a:pt x="123" y="388"/>
                  <a:pt x="124" y="404"/>
                </a:cubicBezTo>
                <a:cubicBezTo>
                  <a:pt x="126" y="419"/>
                  <a:pt x="136" y="431"/>
                  <a:pt x="157" y="407"/>
                </a:cubicBezTo>
                <a:cubicBezTo>
                  <a:pt x="178" y="384"/>
                  <a:pt x="182" y="389"/>
                  <a:pt x="188" y="389"/>
                </a:cubicBezTo>
                <a:cubicBezTo>
                  <a:pt x="195" y="389"/>
                  <a:pt x="207" y="405"/>
                  <a:pt x="204" y="478"/>
                </a:cubicBezTo>
                <a:cubicBezTo>
                  <a:pt x="202" y="530"/>
                  <a:pt x="182" y="539"/>
                  <a:pt x="168" y="543"/>
                </a:cubicBezTo>
                <a:cubicBezTo>
                  <a:pt x="193" y="560"/>
                  <a:pt x="222" y="573"/>
                  <a:pt x="254" y="582"/>
                </a:cubicBezTo>
                <a:cubicBezTo>
                  <a:pt x="378" y="613"/>
                  <a:pt x="504" y="556"/>
                  <a:pt x="563" y="44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66" name="Picture 26">
            <a:extLst>
              <a:ext uri="{FF2B5EF4-FFF2-40B4-BE49-F238E27FC236}">
                <a16:creationId xmlns:a16="http://schemas.microsoft.com/office/drawing/2014/main" id="{8E648CC6-E4B0-4CCE-9EB1-E280FB83E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2" y="4636670"/>
            <a:ext cx="2564531" cy="1607243"/>
          </a:xfrm>
          <a:prstGeom prst="rect">
            <a:avLst/>
          </a:prstGeom>
        </p:spPr>
      </p:pic>
      <p:sp>
        <p:nvSpPr>
          <p:cNvPr id="67" name="TextBox 3">
            <a:extLst>
              <a:ext uri="{FF2B5EF4-FFF2-40B4-BE49-F238E27FC236}">
                <a16:creationId xmlns:a16="http://schemas.microsoft.com/office/drawing/2014/main" id="{66ADF1B2-E482-4F41-A69F-CED0DEC4B7A7}"/>
              </a:ext>
            </a:extLst>
          </p:cNvPr>
          <p:cNvSpPr txBox="1"/>
          <p:nvPr/>
        </p:nvSpPr>
        <p:spPr>
          <a:xfrm>
            <a:off x="9785401" y="920499"/>
            <a:ext cx="113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highlight>
                  <a:srgbClr val="FFFFFF"/>
                </a:highlight>
              </a:rPr>
              <a:t>Pond</a:t>
            </a:r>
          </a:p>
        </p:txBody>
      </p:sp>
      <p:pic>
        <p:nvPicPr>
          <p:cNvPr id="68" name="Picture 10" descr="Resultado de imagem para pesticides in scotland">
            <a:extLst>
              <a:ext uri="{FF2B5EF4-FFF2-40B4-BE49-F238E27FC236}">
                <a16:creationId xmlns:a16="http://schemas.microsoft.com/office/drawing/2014/main" id="{73432BF9-5CBC-4559-B3F1-954E8846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626" y="1650223"/>
            <a:ext cx="2808033" cy="187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">
            <a:extLst>
              <a:ext uri="{FF2B5EF4-FFF2-40B4-BE49-F238E27FC236}">
                <a16:creationId xmlns:a16="http://schemas.microsoft.com/office/drawing/2014/main" id="{174B1308-009F-474E-A831-A6BC86D0A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2161" y="4154937"/>
            <a:ext cx="1946781" cy="1907734"/>
          </a:xfrm>
          <a:prstGeom prst="rect">
            <a:avLst/>
          </a:prstGeom>
        </p:spPr>
      </p:pic>
      <p:sp>
        <p:nvSpPr>
          <p:cNvPr id="70" name="TextBox 17">
            <a:extLst>
              <a:ext uri="{FF2B5EF4-FFF2-40B4-BE49-F238E27FC236}">
                <a16:creationId xmlns:a16="http://schemas.microsoft.com/office/drawing/2014/main" id="{24BC0811-2573-447F-B58B-541E80A5EC36}"/>
              </a:ext>
            </a:extLst>
          </p:cNvPr>
          <p:cNvSpPr txBox="1"/>
          <p:nvPr/>
        </p:nvSpPr>
        <p:spPr>
          <a:xfrm>
            <a:off x="9546348" y="3496392"/>
            <a:ext cx="160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highlight>
                  <a:srgbClr val="FFFFFF"/>
                </a:highlight>
              </a:rPr>
              <a:t>Wastewater storage tank</a:t>
            </a:r>
          </a:p>
        </p:txBody>
      </p:sp>
      <p:pic>
        <p:nvPicPr>
          <p:cNvPr id="71" name="Picture 6">
            <a:extLst>
              <a:ext uri="{FF2B5EF4-FFF2-40B4-BE49-F238E27FC236}">
                <a16:creationId xmlns:a16="http://schemas.microsoft.com/office/drawing/2014/main" id="{3D736341-D540-4990-9D68-D4094146A2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7" r="13707"/>
          <a:stretch/>
        </p:blipFill>
        <p:spPr>
          <a:xfrm>
            <a:off x="2936626" y="3847780"/>
            <a:ext cx="2750763" cy="172395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DBEADFC-7FDC-4339-BC2A-3D3E267C3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117366" y="1063431"/>
            <a:ext cx="2564530" cy="1708680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095C445E-5BFD-47F4-A2AA-8EF032B07F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4883" y="2928869"/>
            <a:ext cx="2564530" cy="1607243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44FF532D-0D71-4496-9796-CBD0008EC4CA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9111874" y="1329489"/>
            <a:ext cx="2478799" cy="1607243"/>
          </a:xfrm>
          <a:prstGeom prst="rect">
            <a:avLst/>
          </a:prstGeom>
        </p:spPr>
      </p:pic>
      <p:sp>
        <p:nvSpPr>
          <p:cNvPr id="72" name="Arrow: Down 30">
            <a:extLst>
              <a:ext uri="{FF2B5EF4-FFF2-40B4-BE49-F238E27FC236}">
                <a16:creationId xmlns:a16="http://schemas.microsoft.com/office/drawing/2014/main" id="{3D63AFEF-EFDE-4BE6-9701-5384D87CA62B}"/>
              </a:ext>
            </a:extLst>
          </p:cNvPr>
          <p:cNvSpPr/>
          <p:nvPr/>
        </p:nvSpPr>
        <p:spPr>
          <a:xfrm rot="16200000" flipH="1">
            <a:off x="5732145" y="3407811"/>
            <a:ext cx="483812" cy="57332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Arrow: Down 18">
            <a:extLst>
              <a:ext uri="{FF2B5EF4-FFF2-40B4-BE49-F238E27FC236}">
                <a16:creationId xmlns:a16="http://schemas.microsoft.com/office/drawing/2014/main" id="{8321691D-E52B-42B0-AA27-2D41F695479E}"/>
              </a:ext>
            </a:extLst>
          </p:cNvPr>
          <p:cNvSpPr/>
          <p:nvPr/>
        </p:nvSpPr>
        <p:spPr>
          <a:xfrm rot="16200000" flipH="1">
            <a:off x="8526037" y="3398291"/>
            <a:ext cx="483812" cy="57332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72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19561C1-93D1-478C-98D6-685A2C3CECD0}"/>
              </a:ext>
            </a:extLst>
          </p:cNvPr>
          <p:cNvSpPr/>
          <p:nvPr/>
        </p:nvSpPr>
        <p:spPr>
          <a:xfrm rot="5400000">
            <a:off x="1440986" y="231026"/>
            <a:ext cx="154185" cy="17482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5782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ENVIRONMENTAL OVERVIEW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AF148DF-0B7E-46BC-94BD-2945F001C45E}"/>
              </a:ext>
            </a:extLst>
          </p:cNvPr>
          <p:cNvGrpSpPr/>
          <p:nvPr/>
        </p:nvGrpSpPr>
        <p:grpSpPr>
          <a:xfrm>
            <a:off x="7391540" y="2343083"/>
            <a:ext cx="2038239" cy="1762147"/>
            <a:chOff x="9006691" y="2125228"/>
            <a:chExt cx="2038239" cy="1762147"/>
          </a:xfrm>
        </p:grpSpPr>
        <p:sp>
          <p:nvSpPr>
            <p:cNvPr id="27" name="Line 1">
              <a:extLst>
                <a:ext uri="{FF2B5EF4-FFF2-40B4-BE49-F238E27FC236}">
                  <a16:creationId xmlns:a16="http://schemas.microsoft.com/office/drawing/2014/main" id="{6696517F-FB8E-45FB-85DE-736405F30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6691" y="2745403"/>
              <a:ext cx="1418939" cy="524888"/>
            </a:xfrm>
            <a:custGeom>
              <a:avLst/>
              <a:gdLst>
                <a:gd name="T0" fmla="*/ 101 w 551"/>
                <a:gd name="T1" fmla="*/ 203 h 203"/>
                <a:gd name="T2" fmla="*/ 0 w 551"/>
                <a:gd name="T3" fmla="*/ 101 h 203"/>
                <a:gd name="T4" fmla="*/ 101 w 551"/>
                <a:gd name="T5" fmla="*/ 0 h 203"/>
                <a:gd name="T6" fmla="*/ 450 w 551"/>
                <a:gd name="T7" fmla="*/ 0 h 203"/>
                <a:gd name="T8" fmla="*/ 551 w 551"/>
                <a:gd name="T9" fmla="*/ 101 h 203"/>
                <a:gd name="T10" fmla="*/ 450 w 551"/>
                <a:gd name="T11" fmla="*/ 203 h 203"/>
                <a:gd name="T12" fmla="*/ 101 w 551"/>
                <a:gd name="T13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203">
                  <a:moveTo>
                    <a:pt x="101" y="203"/>
                  </a:moveTo>
                  <a:cubicBezTo>
                    <a:pt x="45" y="203"/>
                    <a:pt x="0" y="157"/>
                    <a:pt x="0" y="101"/>
                  </a:cubicBezTo>
                  <a:cubicBezTo>
                    <a:pt x="0" y="46"/>
                    <a:pt x="45" y="0"/>
                    <a:pt x="101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506" y="0"/>
                    <a:pt x="551" y="46"/>
                    <a:pt x="551" y="101"/>
                  </a:cubicBezTo>
                  <a:cubicBezTo>
                    <a:pt x="551" y="157"/>
                    <a:pt x="506" y="203"/>
                    <a:pt x="450" y="203"/>
                  </a:cubicBezTo>
                  <a:lnTo>
                    <a:pt x="101" y="203"/>
                  </a:lnTo>
                  <a:close/>
                </a:path>
              </a:pathLst>
            </a:custGeom>
            <a:solidFill>
              <a:srgbClr val="0564B8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  <p:grpSp>
          <p:nvGrpSpPr>
            <p:cNvPr id="28" name="Side 1_1">
              <a:extLst>
                <a:ext uri="{FF2B5EF4-FFF2-40B4-BE49-F238E27FC236}">
                  <a16:creationId xmlns:a16="http://schemas.microsoft.com/office/drawing/2014/main" id="{3D07CF3C-2F20-4B30-A7A1-5A41ACF0BB49}"/>
                </a:ext>
              </a:extLst>
            </p:cNvPr>
            <p:cNvGrpSpPr/>
            <p:nvPr/>
          </p:nvGrpSpPr>
          <p:grpSpPr>
            <a:xfrm rot="18900000">
              <a:off x="9287684" y="2474410"/>
              <a:ext cx="1757246" cy="1068355"/>
              <a:chOff x="1538296" y="3132084"/>
              <a:chExt cx="2342994" cy="1424473"/>
            </a:xfrm>
          </p:grpSpPr>
          <p:sp>
            <p:nvSpPr>
              <p:cNvPr id="33" name="Trans 1">
                <a:extLst>
                  <a:ext uri="{FF2B5EF4-FFF2-40B4-BE49-F238E27FC236}">
                    <a16:creationId xmlns:a16="http://schemas.microsoft.com/office/drawing/2014/main" id="{5A725F05-7C41-4F17-98CF-EE10F530DC0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2462714" y="3132173"/>
                <a:ext cx="1418576" cy="1424384"/>
              </a:xfrm>
              <a:custGeom>
                <a:avLst/>
                <a:gdLst>
                  <a:gd name="T0" fmla="*/ 183 w 413"/>
                  <a:gd name="T1" fmla="*/ 40 h 413"/>
                  <a:gd name="T2" fmla="*/ 40 w 413"/>
                  <a:gd name="T3" fmla="*/ 40 h 413"/>
                  <a:gd name="T4" fmla="*/ 40 w 413"/>
                  <a:gd name="T5" fmla="*/ 183 h 413"/>
                  <a:gd name="T6" fmla="*/ 230 w 413"/>
                  <a:gd name="T7" fmla="*/ 373 h 413"/>
                  <a:gd name="T8" fmla="*/ 373 w 413"/>
                  <a:gd name="T9" fmla="*/ 373 h 413"/>
                  <a:gd name="T10" fmla="*/ 373 w 413"/>
                  <a:gd name="T11" fmla="*/ 230 h 413"/>
                  <a:gd name="T12" fmla="*/ 183 w 413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3">
                    <a:moveTo>
                      <a:pt x="183" y="40"/>
                    </a:moveTo>
                    <a:cubicBezTo>
                      <a:pt x="143" y="0"/>
                      <a:pt x="79" y="0"/>
                      <a:pt x="40" y="40"/>
                    </a:cubicBezTo>
                    <a:cubicBezTo>
                      <a:pt x="0" y="79"/>
                      <a:pt x="0" y="143"/>
                      <a:pt x="40" y="183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70" y="413"/>
                      <a:pt x="334" y="413"/>
                      <a:pt x="373" y="373"/>
                    </a:cubicBezTo>
                    <a:cubicBezTo>
                      <a:pt x="413" y="334"/>
                      <a:pt x="413" y="270"/>
                      <a:pt x="373" y="230"/>
                    </a:cubicBezTo>
                    <a:lnTo>
                      <a:pt x="183" y="4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34" name="Side 1">
                <a:extLst>
                  <a:ext uri="{FF2B5EF4-FFF2-40B4-BE49-F238E27FC236}">
                    <a16:creationId xmlns:a16="http://schemas.microsoft.com/office/drawing/2014/main" id="{E981B9C0-193E-4A56-88FC-A841BEBC5D7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1538296" y="3132084"/>
                <a:ext cx="1414220" cy="1421480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rgbClr val="0564B8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grpSp>
          <p:nvGrpSpPr>
            <p:cNvPr id="35" name="Side 1_2">
              <a:extLst>
                <a:ext uri="{FF2B5EF4-FFF2-40B4-BE49-F238E27FC236}">
                  <a16:creationId xmlns:a16="http://schemas.microsoft.com/office/drawing/2014/main" id="{10C1A49A-65D7-4E36-BC4A-BEFDD5E3A18C}"/>
                </a:ext>
              </a:extLst>
            </p:cNvPr>
            <p:cNvGrpSpPr/>
            <p:nvPr/>
          </p:nvGrpSpPr>
          <p:grpSpPr>
            <a:xfrm rot="2700000">
              <a:off x="9284644" y="2474336"/>
              <a:ext cx="1762147" cy="1063932"/>
              <a:chOff x="1534241" y="3131996"/>
              <a:chExt cx="2349528" cy="1418576"/>
            </a:xfrm>
          </p:grpSpPr>
          <p:sp>
            <p:nvSpPr>
              <p:cNvPr id="36" name="Trans 2">
                <a:extLst>
                  <a:ext uri="{FF2B5EF4-FFF2-40B4-BE49-F238E27FC236}">
                    <a16:creationId xmlns:a16="http://schemas.microsoft.com/office/drawing/2014/main" id="{331AD6B2-3CA9-4789-8CBC-911E8A328174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2463741" y="3130544"/>
                <a:ext cx="1418576" cy="1421480"/>
              </a:xfrm>
              <a:custGeom>
                <a:avLst/>
                <a:gdLst>
                  <a:gd name="T0" fmla="*/ 40 w 413"/>
                  <a:gd name="T1" fmla="*/ 230 h 412"/>
                  <a:gd name="T2" fmla="*/ 40 w 413"/>
                  <a:gd name="T3" fmla="*/ 373 h 412"/>
                  <a:gd name="T4" fmla="*/ 183 w 413"/>
                  <a:gd name="T5" fmla="*/ 373 h 412"/>
                  <a:gd name="T6" fmla="*/ 373 w 413"/>
                  <a:gd name="T7" fmla="*/ 183 h 412"/>
                  <a:gd name="T8" fmla="*/ 373 w 413"/>
                  <a:gd name="T9" fmla="*/ 39 h 412"/>
                  <a:gd name="T10" fmla="*/ 230 w 413"/>
                  <a:gd name="T11" fmla="*/ 39 h 412"/>
                  <a:gd name="T12" fmla="*/ 40 w 413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2">
                    <a:moveTo>
                      <a:pt x="40" y="230"/>
                    </a:moveTo>
                    <a:cubicBezTo>
                      <a:pt x="0" y="269"/>
                      <a:pt x="0" y="333"/>
                      <a:pt x="40" y="373"/>
                    </a:cubicBezTo>
                    <a:cubicBezTo>
                      <a:pt x="79" y="412"/>
                      <a:pt x="143" y="412"/>
                      <a:pt x="183" y="373"/>
                    </a:cubicBezTo>
                    <a:cubicBezTo>
                      <a:pt x="373" y="183"/>
                      <a:pt x="373" y="183"/>
                      <a:pt x="373" y="183"/>
                    </a:cubicBezTo>
                    <a:cubicBezTo>
                      <a:pt x="413" y="143"/>
                      <a:pt x="413" y="79"/>
                      <a:pt x="373" y="39"/>
                    </a:cubicBezTo>
                    <a:cubicBezTo>
                      <a:pt x="334" y="0"/>
                      <a:pt x="270" y="0"/>
                      <a:pt x="230" y="39"/>
                    </a:cubicBezTo>
                    <a:lnTo>
                      <a:pt x="40" y="23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37" name="Side 2">
                <a:extLst>
                  <a:ext uri="{FF2B5EF4-FFF2-40B4-BE49-F238E27FC236}">
                    <a16:creationId xmlns:a16="http://schemas.microsoft.com/office/drawing/2014/main" id="{C17C8528-F272-4BBD-822A-6F5AEC334F23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1539323" y="3130633"/>
                <a:ext cx="1414220" cy="1424384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0564B8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sp>
          <p:nvSpPr>
            <p:cNvPr id="38" name="Oval 1">
              <a:extLst>
                <a:ext uri="{FF2B5EF4-FFF2-40B4-BE49-F238E27FC236}">
                  <a16:creationId xmlns:a16="http://schemas.microsoft.com/office/drawing/2014/main" id="{5A0A9596-20C6-42EB-B59E-2209C6C06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8658" y="2790055"/>
              <a:ext cx="432325" cy="43668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05D7628-A680-4E08-8770-00285CAF10F5}"/>
              </a:ext>
            </a:extLst>
          </p:cNvPr>
          <p:cNvGrpSpPr/>
          <p:nvPr/>
        </p:nvGrpSpPr>
        <p:grpSpPr>
          <a:xfrm>
            <a:off x="846984" y="2341538"/>
            <a:ext cx="2038240" cy="1762147"/>
            <a:chOff x="5940587" y="2058731"/>
            <a:chExt cx="2038240" cy="1762147"/>
          </a:xfrm>
        </p:grpSpPr>
        <p:sp>
          <p:nvSpPr>
            <p:cNvPr id="40" name="Line 1">
              <a:extLst>
                <a:ext uri="{FF2B5EF4-FFF2-40B4-BE49-F238E27FC236}">
                  <a16:creationId xmlns:a16="http://schemas.microsoft.com/office/drawing/2014/main" id="{6A45248B-D9F6-4174-B844-EFB92D3C1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587" y="2678906"/>
              <a:ext cx="1418939" cy="524888"/>
            </a:xfrm>
            <a:custGeom>
              <a:avLst/>
              <a:gdLst>
                <a:gd name="T0" fmla="*/ 101 w 551"/>
                <a:gd name="T1" fmla="*/ 203 h 203"/>
                <a:gd name="T2" fmla="*/ 0 w 551"/>
                <a:gd name="T3" fmla="*/ 101 h 203"/>
                <a:gd name="T4" fmla="*/ 101 w 551"/>
                <a:gd name="T5" fmla="*/ 0 h 203"/>
                <a:gd name="T6" fmla="*/ 450 w 551"/>
                <a:gd name="T7" fmla="*/ 0 h 203"/>
                <a:gd name="T8" fmla="*/ 551 w 551"/>
                <a:gd name="T9" fmla="*/ 101 h 203"/>
                <a:gd name="T10" fmla="*/ 450 w 551"/>
                <a:gd name="T11" fmla="*/ 203 h 203"/>
                <a:gd name="T12" fmla="*/ 101 w 551"/>
                <a:gd name="T13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203">
                  <a:moveTo>
                    <a:pt x="101" y="203"/>
                  </a:moveTo>
                  <a:cubicBezTo>
                    <a:pt x="45" y="203"/>
                    <a:pt x="0" y="157"/>
                    <a:pt x="0" y="101"/>
                  </a:cubicBezTo>
                  <a:cubicBezTo>
                    <a:pt x="0" y="46"/>
                    <a:pt x="45" y="0"/>
                    <a:pt x="101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506" y="0"/>
                    <a:pt x="551" y="46"/>
                    <a:pt x="551" y="101"/>
                  </a:cubicBezTo>
                  <a:cubicBezTo>
                    <a:pt x="551" y="157"/>
                    <a:pt x="506" y="203"/>
                    <a:pt x="450" y="203"/>
                  </a:cubicBezTo>
                  <a:lnTo>
                    <a:pt x="101" y="203"/>
                  </a:lnTo>
                  <a:close/>
                </a:path>
              </a:pathLst>
            </a:custGeom>
            <a:solidFill>
              <a:srgbClr val="B8CBD3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  <p:grpSp>
          <p:nvGrpSpPr>
            <p:cNvPr id="41" name="Side 1_1">
              <a:extLst>
                <a:ext uri="{FF2B5EF4-FFF2-40B4-BE49-F238E27FC236}">
                  <a16:creationId xmlns:a16="http://schemas.microsoft.com/office/drawing/2014/main" id="{EDB8FF15-5A30-46AC-A761-0D9311E2E187}"/>
                </a:ext>
              </a:extLst>
            </p:cNvPr>
            <p:cNvGrpSpPr/>
            <p:nvPr/>
          </p:nvGrpSpPr>
          <p:grpSpPr>
            <a:xfrm rot="18900000">
              <a:off x="6221581" y="2407913"/>
              <a:ext cx="1757246" cy="1068355"/>
              <a:chOff x="1538296" y="3132084"/>
              <a:chExt cx="2342994" cy="1424473"/>
            </a:xfrm>
          </p:grpSpPr>
          <p:sp>
            <p:nvSpPr>
              <p:cNvPr id="42" name="Trans 1">
                <a:extLst>
                  <a:ext uri="{FF2B5EF4-FFF2-40B4-BE49-F238E27FC236}">
                    <a16:creationId xmlns:a16="http://schemas.microsoft.com/office/drawing/2014/main" id="{C40D301B-B95A-423C-8CF7-D6AE9C5BB77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2462714" y="3132173"/>
                <a:ext cx="1418576" cy="1424384"/>
              </a:xfrm>
              <a:custGeom>
                <a:avLst/>
                <a:gdLst>
                  <a:gd name="T0" fmla="*/ 183 w 413"/>
                  <a:gd name="T1" fmla="*/ 40 h 413"/>
                  <a:gd name="T2" fmla="*/ 40 w 413"/>
                  <a:gd name="T3" fmla="*/ 40 h 413"/>
                  <a:gd name="T4" fmla="*/ 40 w 413"/>
                  <a:gd name="T5" fmla="*/ 183 h 413"/>
                  <a:gd name="T6" fmla="*/ 230 w 413"/>
                  <a:gd name="T7" fmla="*/ 373 h 413"/>
                  <a:gd name="T8" fmla="*/ 373 w 413"/>
                  <a:gd name="T9" fmla="*/ 373 h 413"/>
                  <a:gd name="T10" fmla="*/ 373 w 413"/>
                  <a:gd name="T11" fmla="*/ 230 h 413"/>
                  <a:gd name="T12" fmla="*/ 183 w 413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3">
                    <a:moveTo>
                      <a:pt x="183" y="40"/>
                    </a:moveTo>
                    <a:cubicBezTo>
                      <a:pt x="143" y="0"/>
                      <a:pt x="79" y="0"/>
                      <a:pt x="40" y="40"/>
                    </a:cubicBezTo>
                    <a:cubicBezTo>
                      <a:pt x="0" y="79"/>
                      <a:pt x="0" y="143"/>
                      <a:pt x="40" y="183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70" y="413"/>
                      <a:pt x="334" y="413"/>
                      <a:pt x="373" y="373"/>
                    </a:cubicBezTo>
                    <a:cubicBezTo>
                      <a:pt x="413" y="334"/>
                      <a:pt x="413" y="270"/>
                      <a:pt x="373" y="230"/>
                    </a:cubicBezTo>
                    <a:lnTo>
                      <a:pt x="183" y="4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43" name="Side 1">
                <a:extLst>
                  <a:ext uri="{FF2B5EF4-FFF2-40B4-BE49-F238E27FC236}">
                    <a16:creationId xmlns:a16="http://schemas.microsoft.com/office/drawing/2014/main" id="{54378094-EDCF-4D8E-BF23-0A7AED85064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1538296" y="3132084"/>
                <a:ext cx="1414220" cy="1421480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rgbClr val="B8CBD3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grpSp>
          <p:nvGrpSpPr>
            <p:cNvPr id="44" name="Side 1_2">
              <a:extLst>
                <a:ext uri="{FF2B5EF4-FFF2-40B4-BE49-F238E27FC236}">
                  <a16:creationId xmlns:a16="http://schemas.microsoft.com/office/drawing/2014/main" id="{16F047CB-C7F3-4BCA-B999-69C9294ED9E8}"/>
                </a:ext>
              </a:extLst>
            </p:cNvPr>
            <p:cNvGrpSpPr/>
            <p:nvPr/>
          </p:nvGrpSpPr>
          <p:grpSpPr>
            <a:xfrm rot="2700000">
              <a:off x="6218540" y="2407839"/>
              <a:ext cx="1762147" cy="1063932"/>
              <a:chOff x="1534241" y="3131996"/>
              <a:chExt cx="2349528" cy="1418576"/>
            </a:xfrm>
          </p:grpSpPr>
          <p:sp>
            <p:nvSpPr>
              <p:cNvPr id="45" name="Trans 2">
                <a:extLst>
                  <a:ext uri="{FF2B5EF4-FFF2-40B4-BE49-F238E27FC236}">
                    <a16:creationId xmlns:a16="http://schemas.microsoft.com/office/drawing/2014/main" id="{2507FB44-6F07-4DD5-86A9-E75E31EE03F4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2463741" y="3130544"/>
                <a:ext cx="1418576" cy="1421480"/>
              </a:xfrm>
              <a:custGeom>
                <a:avLst/>
                <a:gdLst>
                  <a:gd name="T0" fmla="*/ 40 w 413"/>
                  <a:gd name="T1" fmla="*/ 230 h 412"/>
                  <a:gd name="T2" fmla="*/ 40 w 413"/>
                  <a:gd name="T3" fmla="*/ 373 h 412"/>
                  <a:gd name="T4" fmla="*/ 183 w 413"/>
                  <a:gd name="T5" fmla="*/ 373 h 412"/>
                  <a:gd name="T6" fmla="*/ 373 w 413"/>
                  <a:gd name="T7" fmla="*/ 183 h 412"/>
                  <a:gd name="T8" fmla="*/ 373 w 413"/>
                  <a:gd name="T9" fmla="*/ 39 h 412"/>
                  <a:gd name="T10" fmla="*/ 230 w 413"/>
                  <a:gd name="T11" fmla="*/ 39 h 412"/>
                  <a:gd name="T12" fmla="*/ 40 w 413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2">
                    <a:moveTo>
                      <a:pt x="40" y="230"/>
                    </a:moveTo>
                    <a:cubicBezTo>
                      <a:pt x="0" y="269"/>
                      <a:pt x="0" y="333"/>
                      <a:pt x="40" y="373"/>
                    </a:cubicBezTo>
                    <a:cubicBezTo>
                      <a:pt x="79" y="412"/>
                      <a:pt x="143" y="412"/>
                      <a:pt x="183" y="373"/>
                    </a:cubicBezTo>
                    <a:cubicBezTo>
                      <a:pt x="373" y="183"/>
                      <a:pt x="373" y="183"/>
                      <a:pt x="373" y="183"/>
                    </a:cubicBezTo>
                    <a:cubicBezTo>
                      <a:pt x="413" y="143"/>
                      <a:pt x="413" y="79"/>
                      <a:pt x="373" y="39"/>
                    </a:cubicBezTo>
                    <a:cubicBezTo>
                      <a:pt x="334" y="0"/>
                      <a:pt x="270" y="0"/>
                      <a:pt x="230" y="39"/>
                    </a:cubicBezTo>
                    <a:lnTo>
                      <a:pt x="40" y="23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46" name="Side 2">
                <a:extLst>
                  <a:ext uri="{FF2B5EF4-FFF2-40B4-BE49-F238E27FC236}">
                    <a16:creationId xmlns:a16="http://schemas.microsoft.com/office/drawing/2014/main" id="{6A1BD630-0295-42A0-B0B8-60E48F97E866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1539323" y="3130633"/>
                <a:ext cx="1414220" cy="1424384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8CBD3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sp>
          <p:nvSpPr>
            <p:cNvPr id="47" name="Oval 1">
              <a:extLst>
                <a:ext uri="{FF2B5EF4-FFF2-40B4-BE49-F238E27FC236}">
                  <a16:creationId xmlns:a16="http://schemas.microsoft.com/office/drawing/2014/main" id="{E62573BC-4027-4154-BCC9-1FB60973C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2554" y="2723558"/>
              <a:ext cx="432325" cy="43668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8158CF4-27EE-4B2C-B232-105C43A995EF}"/>
              </a:ext>
            </a:extLst>
          </p:cNvPr>
          <p:cNvGrpSpPr/>
          <p:nvPr/>
        </p:nvGrpSpPr>
        <p:grpSpPr>
          <a:xfrm>
            <a:off x="5210021" y="2341538"/>
            <a:ext cx="2038239" cy="1762147"/>
            <a:chOff x="3820370" y="2343020"/>
            <a:chExt cx="2038239" cy="1762147"/>
          </a:xfrm>
        </p:grpSpPr>
        <p:sp>
          <p:nvSpPr>
            <p:cNvPr id="49" name="Line 1">
              <a:extLst>
                <a:ext uri="{FF2B5EF4-FFF2-40B4-BE49-F238E27FC236}">
                  <a16:creationId xmlns:a16="http://schemas.microsoft.com/office/drawing/2014/main" id="{C8C9924F-EBB9-42E1-A15F-A338B8896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370" y="2963195"/>
              <a:ext cx="1418939" cy="524888"/>
            </a:xfrm>
            <a:custGeom>
              <a:avLst/>
              <a:gdLst>
                <a:gd name="T0" fmla="*/ 101 w 551"/>
                <a:gd name="T1" fmla="*/ 203 h 203"/>
                <a:gd name="T2" fmla="*/ 0 w 551"/>
                <a:gd name="T3" fmla="*/ 101 h 203"/>
                <a:gd name="T4" fmla="*/ 101 w 551"/>
                <a:gd name="T5" fmla="*/ 0 h 203"/>
                <a:gd name="T6" fmla="*/ 450 w 551"/>
                <a:gd name="T7" fmla="*/ 0 h 203"/>
                <a:gd name="T8" fmla="*/ 551 w 551"/>
                <a:gd name="T9" fmla="*/ 101 h 203"/>
                <a:gd name="T10" fmla="*/ 450 w 551"/>
                <a:gd name="T11" fmla="*/ 203 h 203"/>
                <a:gd name="T12" fmla="*/ 101 w 551"/>
                <a:gd name="T13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203">
                  <a:moveTo>
                    <a:pt x="101" y="203"/>
                  </a:moveTo>
                  <a:cubicBezTo>
                    <a:pt x="45" y="203"/>
                    <a:pt x="0" y="157"/>
                    <a:pt x="0" y="101"/>
                  </a:cubicBezTo>
                  <a:cubicBezTo>
                    <a:pt x="0" y="46"/>
                    <a:pt x="45" y="0"/>
                    <a:pt x="101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506" y="0"/>
                    <a:pt x="551" y="46"/>
                    <a:pt x="551" y="101"/>
                  </a:cubicBezTo>
                  <a:cubicBezTo>
                    <a:pt x="551" y="157"/>
                    <a:pt x="506" y="203"/>
                    <a:pt x="450" y="203"/>
                  </a:cubicBezTo>
                  <a:lnTo>
                    <a:pt x="101" y="203"/>
                  </a:lnTo>
                  <a:close/>
                </a:path>
              </a:pathLst>
            </a:custGeom>
            <a:solidFill>
              <a:srgbClr val="637C90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  <p:grpSp>
          <p:nvGrpSpPr>
            <p:cNvPr id="50" name="Side 1_1">
              <a:extLst>
                <a:ext uri="{FF2B5EF4-FFF2-40B4-BE49-F238E27FC236}">
                  <a16:creationId xmlns:a16="http://schemas.microsoft.com/office/drawing/2014/main" id="{E63D36EF-B91B-4A50-9525-7A942D0DECBE}"/>
                </a:ext>
              </a:extLst>
            </p:cNvPr>
            <p:cNvGrpSpPr/>
            <p:nvPr/>
          </p:nvGrpSpPr>
          <p:grpSpPr>
            <a:xfrm rot="18900000">
              <a:off x="4101363" y="2692202"/>
              <a:ext cx="1757246" cy="1068355"/>
              <a:chOff x="1538296" y="3132084"/>
              <a:chExt cx="2342994" cy="1424473"/>
            </a:xfrm>
          </p:grpSpPr>
          <p:sp>
            <p:nvSpPr>
              <p:cNvPr id="51" name="Trans 1">
                <a:extLst>
                  <a:ext uri="{FF2B5EF4-FFF2-40B4-BE49-F238E27FC236}">
                    <a16:creationId xmlns:a16="http://schemas.microsoft.com/office/drawing/2014/main" id="{53245997-B705-4268-9867-388C3D70AE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2462714" y="3132173"/>
                <a:ext cx="1418576" cy="1424384"/>
              </a:xfrm>
              <a:custGeom>
                <a:avLst/>
                <a:gdLst>
                  <a:gd name="T0" fmla="*/ 183 w 413"/>
                  <a:gd name="T1" fmla="*/ 40 h 413"/>
                  <a:gd name="T2" fmla="*/ 40 w 413"/>
                  <a:gd name="T3" fmla="*/ 40 h 413"/>
                  <a:gd name="T4" fmla="*/ 40 w 413"/>
                  <a:gd name="T5" fmla="*/ 183 h 413"/>
                  <a:gd name="T6" fmla="*/ 230 w 413"/>
                  <a:gd name="T7" fmla="*/ 373 h 413"/>
                  <a:gd name="T8" fmla="*/ 373 w 413"/>
                  <a:gd name="T9" fmla="*/ 373 h 413"/>
                  <a:gd name="T10" fmla="*/ 373 w 413"/>
                  <a:gd name="T11" fmla="*/ 230 h 413"/>
                  <a:gd name="T12" fmla="*/ 183 w 413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3">
                    <a:moveTo>
                      <a:pt x="183" y="40"/>
                    </a:moveTo>
                    <a:cubicBezTo>
                      <a:pt x="143" y="0"/>
                      <a:pt x="79" y="0"/>
                      <a:pt x="40" y="40"/>
                    </a:cubicBezTo>
                    <a:cubicBezTo>
                      <a:pt x="0" y="79"/>
                      <a:pt x="0" y="143"/>
                      <a:pt x="40" y="183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70" y="413"/>
                      <a:pt x="334" y="413"/>
                      <a:pt x="373" y="373"/>
                    </a:cubicBezTo>
                    <a:cubicBezTo>
                      <a:pt x="413" y="334"/>
                      <a:pt x="413" y="270"/>
                      <a:pt x="373" y="230"/>
                    </a:cubicBezTo>
                    <a:lnTo>
                      <a:pt x="183" y="4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52" name="Side 1">
                <a:extLst>
                  <a:ext uri="{FF2B5EF4-FFF2-40B4-BE49-F238E27FC236}">
                    <a16:creationId xmlns:a16="http://schemas.microsoft.com/office/drawing/2014/main" id="{33320173-E1D1-453E-BD51-47253420415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1538296" y="3132084"/>
                <a:ext cx="1414220" cy="1421480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rgbClr val="637C90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grpSp>
          <p:nvGrpSpPr>
            <p:cNvPr id="53" name="Side 1_2">
              <a:extLst>
                <a:ext uri="{FF2B5EF4-FFF2-40B4-BE49-F238E27FC236}">
                  <a16:creationId xmlns:a16="http://schemas.microsoft.com/office/drawing/2014/main" id="{AF315F4B-2F31-49CA-B0FD-9654C2DE32D3}"/>
                </a:ext>
              </a:extLst>
            </p:cNvPr>
            <p:cNvGrpSpPr/>
            <p:nvPr/>
          </p:nvGrpSpPr>
          <p:grpSpPr>
            <a:xfrm rot="2700000">
              <a:off x="4098322" y="2692128"/>
              <a:ext cx="1762147" cy="1063932"/>
              <a:chOff x="1534241" y="3131996"/>
              <a:chExt cx="2349528" cy="1418576"/>
            </a:xfrm>
          </p:grpSpPr>
          <p:sp>
            <p:nvSpPr>
              <p:cNvPr id="54" name="Trans 2">
                <a:extLst>
                  <a:ext uri="{FF2B5EF4-FFF2-40B4-BE49-F238E27FC236}">
                    <a16:creationId xmlns:a16="http://schemas.microsoft.com/office/drawing/2014/main" id="{D5A213DD-3AE2-4A84-A8C7-5D92F62F808C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2463741" y="3130544"/>
                <a:ext cx="1418576" cy="1421480"/>
              </a:xfrm>
              <a:custGeom>
                <a:avLst/>
                <a:gdLst>
                  <a:gd name="T0" fmla="*/ 40 w 413"/>
                  <a:gd name="T1" fmla="*/ 230 h 412"/>
                  <a:gd name="T2" fmla="*/ 40 w 413"/>
                  <a:gd name="T3" fmla="*/ 373 h 412"/>
                  <a:gd name="T4" fmla="*/ 183 w 413"/>
                  <a:gd name="T5" fmla="*/ 373 h 412"/>
                  <a:gd name="T6" fmla="*/ 373 w 413"/>
                  <a:gd name="T7" fmla="*/ 183 h 412"/>
                  <a:gd name="T8" fmla="*/ 373 w 413"/>
                  <a:gd name="T9" fmla="*/ 39 h 412"/>
                  <a:gd name="T10" fmla="*/ 230 w 413"/>
                  <a:gd name="T11" fmla="*/ 39 h 412"/>
                  <a:gd name="T12" fmla="*/ 40 w 413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2">
                    <a:moveTo>
                      <a:pt x="40" y="230"/>
                    </a:moveTo>
                    <a:cubicBezTo>
                      <a:pt x="0" y="269"/>
                      <a:pt x="0" y="333"/>
                      <a:pt x="40" y="373"/>
                    </a:cubicBezTo>
                    <a:cubicBezTo>
                      <a:pt x="79" y="412"/>
                      <a:pt x="143" y="412"/>
                      <a:pt x="183" y="373"/>
                    </a:cubicBezTo>
                    <a:cubicBezTo>
                      <a:pt x="373" y="183"/>
                      <a:pt x="373" y="183"/>
                      <a:pt x="373" y="183"/>
                    </a:cubicBezTo>
                    <a:cubicBezTo>
                      <a:pt x="413" y="143"/>
                      <a:pt x="413" y="79"/>
                      <a:pt x="373" y="39"/>
                    </a:cubicBezTo>
                    <a:cubicBezTo>
                      <a:pt x="334" y="0"/>
                      <a:pt x="270" y="0"/>
                      <a:pt x="230" y="39"/>
                    </a:cubicBezTo>
                    <a:lnTo>
                      <a:pt x="40" y="23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55" name="Side 2">
                <a:extLst>
                  <a:ext uri="{FF2B5EF4-FFF2-40B4-BE49-F238E27FC236}">
                    <a16:creationId xmlns:a16="http://schemas.microsoft.com/office/drawing/2014/main" id="{387C9372-3B9B-4838-8AB8-0CC1CD1F4C8F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1539323" y="3130633"/>
                <a:ext cx="1414220" cy="1424384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637C90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sp>
          <p:nvSpPr>
            <p:cNvPr id="56" name="Oval 1">
              <a:extLst>
                <a:ext uri="{FF2B5EF4-FFF2-40B4-BE49-F238E27FC236}">
                  <a16:creationId xmlns:a16="http://schemas.microsoft.com/office/drawing/2014/main" id="{6B41126E-F228-477D-80F4-D9A9AB2EA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336" y="3007847"/>
              <a:ext cx="432325" cy="43668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4BE50E8-4BF5-4893-9EAE-31DAB467D99A}"/>
              </a:ext>
            </a:extLst>
          </p:cNvPr>
          <p:cNvGrpSpPr/>
          <p:nvPr/>
        </p:nvGrpSpPr>
        <p:grpSpPr>
          <a:xfrm>
            <a:off x="3028503" y="2341538"/>
            <a:ext cx="2038239" cy="1762147"/>
            <a:chOff x="1386882" y="2343020"/>
            <a:chExt cx="2038239" cy="1762147"/>
          </a:xfrm>
        </p:grpSpPr>
        <p:sp>
          <p:nvSpPr>
            <p:cNvPr id="58" name="Line 1">
              <a:extLst>
                <a:ext uri="{FF2B5EF4-FFF2-40B4-BE49-F238E27FC236}">
                  <a16:creationId xmlns:a16="http://schemas.microsoft.com/office/drawing/2014/main" id="{B7C60B74-6BD8-4975-AE56-E64927BCF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882" y="2963195"/>
              <a:ext cx="1418939" cy="524888"/>
            </a:xfrm>
            <a:custGeom>
              <a:avLst/>
              <a:gdLst>
                <a:gd name="T0" fmla="*/ 101 w 551"/>
                <a:gd name="T1" fmla="*/ 203 h 203"/>
                <a:gd name="T2" fmla="*/ 0 w 551"/>
                <a:gd name="T3" fmla="*/ 101 h 203"/>
                <a:gd name="T4" fmla="*/ 101 w 551"/>
                <a:gd name="T5" fmla="*/ 0 h 203"/>
                <a:gd name="T6" fmla="*/ 450 w 551"/>
                <a:gd name="T7" fmla="*/ 0 h 203"/>
                <a:gd name="T8" fmla="*/ 551 w 551"/>
                <a:gd name="T9" fmla="*/ 101 h 203"/>
                <a:gd name="T10" fmla="*/ 450 w 551"/>
                <a:gd name="T11" fmla="*/ 203 h 203"/>
                <a:gd name="T12" fmla="*/ 101 w 551"/>
                <a:gd name="T13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203">
                  <a:moveTo>
                    <a:pt x="101" y="203"/>
                  </a:moveTo>
                  <a:cubicBezTo>
                    <a:pt x="45" y="203"/>
                    <a:pt x="0" y="157"/>
                    <a:pt x="0" y="101"/>
                  </a:cubicBezTo>
                  <a:cubicBezTo>
                    <a:pt x="0" y="46"/>
                    <a:pt x="45" y="0"/>
                    <a:pt x="101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506" y="0"/>
                    <a:pt x="551" y="46"/>
                    <a:pt x="551" y="101"/>
                  </a:cubicBezTo>
                  <a:cubicBezTo>
                    <a:pt x="551" y="157"/>
                    <a:pt x="506" y="203"/>
                    <a:pt x="450" y="203"/>
                  </a:cubicBezTo>
                  <a:lnTo>
                    <a:pt x="101" y="203"/>
                  </a:lnTo>
                  <a:close/>
                </a:path>
              </a:pathLst>
            </a:custGeom>
            <a:solidFill>
              <a:srgbClr val="99AEBA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  <p:grpSp>
          <p:nvGrpSpPr>
            <p:cNvPr id="59" name="Side 1_1">
              <a:extLst>
                <a:ext uri="{FF2B5EF4-FFF2-40B4-BE49-F238E27FC236}">
                  <a16:creationId xmlns:a16="http://schemas.microsoft.com/office/drawing/2014/main" id="{77197798-A492-4429-90AB-33CE1B0F8A2B}"/>
                </a:ext>
              </a:extLst>
            </p:cNvPr>
            <p:cNvGrpSpPr/>
            <p:nvPr/>
          </p:nvGrpSpPr>
          <p:grpSpPr>
            <a:xfrm rot="18900000">
              <a:off x="1667875" y="2692202"/>
              <a:ext cx="1757246" cy="1068355"/>
              <a:chOff x="1538296" y="3132084"/>
              <a:chExt cx="2342994" cy="1424473"/>
            </a:xfrm>
          </p:grpSpPr>
          <p:sp>
            <p:nvSpPr>
              <p:cNvPr id="60" name="Trans 1">
                <a:extLst>
                  <a:ext uri="{FF2B5EF4-FFF2-40B4-BE49-F238E27FC236}">
                    <a16:creationId xmlns:a16="http://schemas.microsoft.com/office/drawing/2014/main" id="{7CA710DA-2EC8-433C-B2D7-7CD6090DDD3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2462714" y="3132173"/>
                <a:ext cx="1418576" cy="1424384"/>
              </a:xfrm>
              <a:custGeom>
                <a:avLst/>
                <a:gdLst>
                  <a:gd name="T0" fmla="*/ 183 w 413"/>
                  <a:gd name="T1" fmla="*/ 40 h 413"/>
                  <a:gd name="T2" fmla="*/ 40 w 413"/>
                  <a:gd name="T3" fmla="*/ 40 h 413"/>
                  <a:gd name="T4" fmla="*/ 40 w 413"/>
                  <a:gd name="T5" fmla="*/ 183 h 413"/>
                  <a:gd name="T6" fmla="*/ 230 w 413"/>
                  <a:gd name="T7" fmla="*/ 373 h 413"/>
                  <a:gd name="T8" fmla="*/ 373 w 413"/>
                  <a:gd name="T9" fmla="*/ 373 h 413"/>
                  <a:gd name="T10" fmla="*/ 373 w 413"/>
                  <a:gd name="T11" fmla="*/ 230 h 413"/>
                  <a:gd name="T12" fmla="*/ 183 w 413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3">
                    <a:moveTo>
                      <a:pt x="183" y="40"/>
                    </a:moveTo>
                    <a:cubicBezTo>
                      <a:pt x="143" y="0"/>
                      <a:pt x="79" y="0"/>
                      <a:pt x="40" y="40"/>
                    </a:cubicBezTo>
                    <a:cubicBezTo>
                      <a:pt x="0" y="79"/>
                      <a:pt x="0" y="143"/>
                      <a:pt x="40" y="183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70" y="413"/>
                      <a:pt x="334" y="413"/>
                      <a:pt x="373" y="373"/>
                    </a:cubicBezTo>
                    <a:cubicBezTo>
                      <a:pt x="413" y="334"/>
                      <a:pt x="413" y="270"/>
                      <a:pt x="373" y="230"/>
                    </a:cubicBezTo>
                    <a:lnTo>
                      <a:pt x="183" y="4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61" name="Side 1">
                <a:extLst>
                  <a:ext uri="{FF2B5EF4-FFF2-40B4-BE49-F238E27FC236}">
                    <a16:creationId xmlns:a16="http://schemas.microsoft.com/office/drawing/2014/main" id="{A2C3D7F7-5BDB-44E0-A2C0-7B6EA16CDE0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1538296" y="3132084"/>
                <a:ext cx="1414220" cy="1421480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rgbClr val="99AEBA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grpSp>
          <p:nvGrpSpPr>
            <p:cNvPr id="62" name="Side 1_2">
              <a:extLst>
                <a:ext uri="{FF2B5EF4-FFF2-40B4-BE49-F238E27FC236}">
                  <a16:creationId xmlns:a16="http://schemas.microsoft.com/office/drawing/2014/main" id="{53BFF989-106F-4379-A567-92922E9CBF0B}"/>
                </a:ext>
              </a:extLst>
            </p:cNvPr>
            <p:cNvGrpSpPr/>
            <p:nvPr/>
          </p:nvGrpSpPr>
          <p:grpSpPr>
            <a:xfrm rot="2700000">
              <a:off x="1664835" y="2692128"/>
              <a:ext cx="1762147" cy="1063932"/>
              <a:chOff x="1534241" y="3131996"/>
              <a:chExt cx="2349528" cy="1418576"/>
            </a:xfrm>
          </p:grpSpPr>
          <p:sp>
            <p:nvSpPr>
              <p:cNvPr id="63" name="Trans 2">
                <a:extLst>
                  <a:ext uri="{FF2B5EF4-FFF2-40B4-BE49-F238E27FC236}">
                    <a16:creationId xmlns:a16="http://schemas.microsoft.com/office/drawing/2014/main" id="{368FABF8-2223-413D-BA15-928E277243C9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2463741" y="3130544"/>
                <a:ext cx="1418576" cy="1421480"/>
              </a:xfrm>
              <a:custGeom>
                <a:avLst/>
                <a:gdLst>
                  <a:gd name="T0" fmla="*/ 40 w 413"/>
                  <a:gd name="T1" fmla="*/ 230 h 412"/>
                  <a:gd name="T2" fmla="*/ 40 w 413"/>
                  <a:gd name="T3" fmla="*/ 373 h 412"/>
                  <a:gd name="T4" fmla="*/ 183 w 413"/>
                  <a:gd name="T5" fmla="*/ 373 h 412"/>
                  <a:gd name="T6" fmla="*/ 373 w 413"/>
                  <a:gd name="T7" fmla="*/ 183 h 412"/>
                  <a:gd name="T8" fmla="*/ 373 w 413"/>
                  <a:gd name="T9" fmla="*/ 39 h 412"/>
                  <a:gd name="T10" fmla="*/ 230 w 413"/>
                  <a:gd name="T11" fmla="*/ 39 h 412"/>
                  <a:gd name="T12" fmla="*/ 40 w 413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2">
                    <a:moveTo>
                      <a:pt x="40" y="230"/>
                    </a:moveTo>
                    <a:cubicBezTo>
                      <a:pt x="0" y="269"/>
                      <a:pt x="0" y="333"/>
                      <a:pt x="40" y="373"/>
                    </a:cubicBezTo>
                    <a:cubicBezTo>
                      <a:pt x="79" y="412"/>
                      <a:pt x="143" y="412"/>
                      <a:pt x="183" y="373"/>
                    </a:cubicBezTo>
                    <a:cubicBezTo>
                      <a:pt x="373" y="183"/>
                      <a:pt x="373" y="183"/>
                      <a:pt x="373" y="183"/>
                    </a:cubicBezTo>
                    <a:cubicBezTo>
                      <a:pt x="413" y="143"/>
                      <a:pt x="413" y="79"/>
                      <a:pt x="373" y="39"/>
                    </a:cubicBezTo>
                    <a:cubicBezTo>
                      <a:pt x="334" y="0"/>
                      <a:pt x="270" y="0"/>
                      <a:pt x="230" y="39"/>
                    </a:cubicBezTo>
                    <a:lnTo>
                      <a:pt x="40" y="23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64" name="Side 2">
                <a:extLst>
                  <a:ext uri="{FF2B5EF4-FFF2-40B4-BE49-F238E27FC236}">
                    <a16:creationId xmlns:a16="http://schemas.microsoft.com/office/drawing/2014/main" id="{4E1C5364-88DF-4F20-A199-8AA9BF48254D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1539323" y="3130633"/>
                <a:ext cx="1414220" cy="1424384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99AEBA">
                  <a:alpha val="6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sp>
          <p:nvSpPr>
            <p:cNvPr id="65" name="Oval 1">
              <a:extLst>
                <a:ext uri="{FF2B5EF4-FFF2-40B4-BE49-F238E27FC236}">
                  <a16:creationId xmlns:a16="http://schemas.microsoft.com/office/drawing/2014/main" id="{B96BC585-2906-4BD4-BB73-0B799AEBA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849" y="3007847"/>
              <a:ext cx="432325" cy="43668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</p:grp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2CBF678B-90CB-4AEF-8203-DE8CFA244DB4}"/>
              </a:ext>
            </a:extLst>
          </p:cNvPr>
          <p:cNvSpPr txBox="1"/>
          <p:nvPr/>
        </p:nvSpPr>
        <p:spPr>
          <a:xfrm>
            <a:off x="758507" y="4372877"/>
            <a:ext cx="148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Agricultural use of pesticides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5A2BF28B-747F-4B9B-B4EC-E3EED276446E}"/>
              </a:ext>
            </a:extLst>
          </p:cNvPr>
          <p:cNvSpPr txBox="1"/>
          <p:nvPr/>
        </p:nvSpPr>
        <p:spPr>
          <a:xfrm>
            <a:off x="3027922" y="4372876"/>
            <a:ext cx="148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Wastewater discharge from farms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091B528A-CB4E-45C1-B862-768EF2E95D54}"/>
              </a:ext>
            </a:extLst>
          </p:cNvPr>
          <p:cNvSpPr txBox="1"/>
          <p:nvPr/>
        </p:nvSpPr>
        <p:spPr>
          <a:xfrm>
            <a:off x="5141412" y="4403653"/>
            <a:ext cx="1556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Release in aquatic environments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B2D82527-EC0E-47F4-8803-067789B116E7}"/>
              </a:ext>
            </a:extLst>
          </p:cNvPr>
          <p:cNvSpPr txBox="1"/>
          <p:nvPr/>
        </p:nvSpPr>
        <p:spPr>
          <a:xfrm>
            <a:off x="7322931" y="4372877"/>
            <a:ext cx="15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Harmful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</a:p>
        </p:txBody>
      </p: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11AE6D21-70DC-44F2-9717-A2D27CD7AE30}"/>
              </a:ext>
            </a:extLst>
          </p:cNvPr>
          <p:cNvGrpSpPr/>
          <p:nvPr/>
        </p:nvGrpSpPr>
        <p:grpSpPr>
          <a:xfrm>
            <a:off x="9531948" y="2447781"/>
            <a:ext cx="2038239" cy="1762147"/>
            <a:chOff x="9006691" y="2125228"/>
            <a:chExt cx="2038239" cy="1762147"/>
          </a:xfrm>
        </p:grpSpPr>
        <p:sp>
          <p:nvSpPr>
            <p:cNvPr id="89" name="Line 1">
              <a:extLst>
                <a:ext uri="{FF2B5EF4-FFF2-40B4-BE49-F238E27FC236}">
                  <a16:creationId xmlns:a16="http://schemas.microsoft.com/office/drawing/2014/main" id="{460590BE-B61D-4A95-8553-5C1E9257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6691" y="2745403"/>
              <a:ext cx="1418939" cy="524888"/>
            </a:xfrm>
            <a:custGeom>
              <a:avLst/>
              <a:gdLst>
                <a:gd name="T0" fmla="*/ 101 w 551"/>
                <a:gd name="T1" fmla="*/ 203 h 203"/>
                <a:gd name="T2" fmla="*/ 0 w 551"/>
                <a:gd name="T3" fmla="*/ 101 h 203"/>
                <a:gd name="T4" fmla="*/ 101 w 551"/>
                <a:gd name="T5" fmla="*/ 0 h 203"/>
                <a:gd name="T6" fmla="*/ 450 w 551"/>
                <a:gd name="T7" fmla="*/ 0 h 203"/>
                <a:gd name="T8" fmla="*/ 551 w 551"/>
                <a:gd name="T9" fmla="*/ 101 h 203"/>
                <a:gd name="T10" fmla="*/ 450 w 551"/>
                <a:gd name="T11" fmla="*/ 203 h 203"/>
                <a:gd name="T12" fmla="*/ 101 w 551"/>
                <a:gd name="T13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203">
                  <a:moveTo>
                    <a:pt x="101" y="203"/>
                  </a:moveTo>
                  <a:cubicBezTo>
                    <a:pt x="45" y="203"/>
                    <a:pt x="0" y="157"/>
                    <a:pt x="0" y="101"/>
                  </a:cubicBezTo>
                  <a:cubicBezTo>
                    <a:pt x="0" y="46"/>
                    <a:pt x="45" y="0"/>
                    <a:pt x="101" y="0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506" y="0"/>
                    <a:pt x="551" y="46"/>
                    <a:pt x="551" y="101"/>
                  </a:cubicBezTo>
                  <a:cubicBezTo>
                    <a:pt x="551" y="157"/>
                    <a:pt x="506" y="203"/>
                    <a:pt x="450" y="203"/>
                  </a:cubicBezTo>
                  <a:lnTo>
                    <a:pt x="101" y="203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  <p:grpSp>
          <p:nvGrpSpPr>
            <p:cNvPr id="90" name="Side 1_1">
              <a:extLst>
                <a:ext uri="{FF2B5EF4-FFF2-40B4-BE49-F238E27FC236}">
                  <a16:creationId xmlns:a16="http://schemas.microsoft.com/office/drawing/2014/main" id="{FC909A69-D5FC-4DA2-9F12-834DE5077313}"/>
                </a:ext>
              </a:extLst>
            </p:cNvPr>
            <p:cNvGrpSpPr/>
            <p:nvPr/>
          </p:nvGrpSpPr>
          <p:grpSpPr>
            <a:xfrm rot="18900000">
              <a:off x="9287684" y="2474410"/>
              <a:ext cx="1757246" cy="1068355"/>
              <a:chOff x="1538296" y="3132084"/>
              <a:chExt cx="2342994" cy="1424473"/>
            </a:xfrm>
          </p:grpSpPr>
          <p:sp>
            <p:nvSpPr>
              <p:cNvPr id="95" name="Trans 1">
                <a:extLst>
                  <a:ext uri="{FF2B5EF4-FFF2-40B4-BE49-F238E27FC236}">
                    <a16:creationId xmlns:a16="http://schemas.microsoft.com/office/drawing/2014/main" id="{DC8B4433-1DB7-4A3D-B11F-3D2F16C3158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2462714" y="3132173"/>
                <a:ext cx="1418576" cy="1424384"/>
              </a:xfrm>
              <a:custGeom>
                <a:avLst/>
                <a:gdLst>
                  <a:gd name="T0" fmla="*/ 183 w 413"/>
                  <a:gd name="T1" fmla="*/ 40 h 413"/>
                  <a:gd name="T2" fmla="*/ 40 w 413"/>
                  <a:gd name="T3" fmla="*/ 40 h 413"/>
                  <a:gd name="T4" fmla="*/ 40 w 413"/>
                  <a:gd name="T5" fmla="*/ 183 h 413"/>
                  <a:gd name="T6" fmla="*/ 230 w 413"/>
                  <a:gd name="T7" fmla="*/ 373 h 413"/>
                  <a:gd name="T8" fmla="*/ 373 w 413"/>
                  <a:gd name="T9" fmla="*/ 373 h 413"/>
                  <a:gd name="T10" fmla="*/ 373 w 413"/>
                  <a:gd name="T11" fmla="*/ 230 h 413"/>
                  <a:gd name="T12" fmla="*/ 183 w 413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3">
                    <a:moveTo>
                      <a:pt x="183" y="40"/>
                    </a:moveTo>
                    <a:cubicBezTo>
                      <a:pt x="143" y="0"/>
                      <a:pt x="79" y="0"/>
                      <a:pt x="40" y="40"/>
                    </a:cubicBezTo>
                    <a:cubicBezTo>
                      <a:pt x="0" y="79"/>
                      <a:pt x="0" y="143"/>
                      <a:pt x="40" y="183"/>
                    </a:cubicBezTo>
                    <a:cubicBezTo>
                      <a:pt x="230" y="373"/>
                      <a:pt x="230" y="373"/>
                      <a:pt x="230" y="373"/>
                    </a:cubicBezTo>
                    <a:cubicBezTo>
                      <a:pt x="270" y="413"/>
                      <a:pt x="334" y="413"/>
                      <a:pt x="373" y="373"/>
                    </a:cubicBezTo>
                    <a:cubicBezTo>
                      <a:pt x="413" y="334"/>
                      <a:pt x="413" y="270"/>
                      <a:pt x="373" y="230"/>
                    </a:cubicBezTo>
                    <a:lnTo>
                      <a:pt x="183" y="4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96" name="Side 1">
                <a:extLst>
                  <a:ext uri="{FF2B5EF4-FFF2-40B4-BE49-F238E27FC236}">
                    <a16:creationId xmlns:a16="http://schemas.microsoft.com/office/drawing/2014/main" id="{27FA815F-F8C1-4912-A844-BBA778880B1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0000">
                <a:off x="1538296" y="3132084"/>
                <a:ext cx="1414220" cy="1421480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grpSp>
          <p:nvGrpSpPr>
            <p:cNvPr id="91" name="Side 1_2">
              <a:extLst>
                <a:ext uri="{FF2B5EF4-FFF2-40B4-BE49-F238E27FC236}">
                  <a16:creationId xmlns:a16="http://schemas.microsoft.com/office/drawing/2014/main" id="{354143DF-2669-437C-91AB-32483F74D215}"/>
                </a:ext>
              </a:extLst>
            </p:cNvPr>
            <p:cNvGrpSpPr/>
            <p:nvPr/>
          </p:nvGrpSpPr>
          <p:grpSpPr>
            <a:xfrm rot="2700000">
              <a:off x="9284644" y="2474336"/>
              <a:ext cx="1762147" cy="1063932"/>
              <a:chOff x="1534241" y="3131996"/>
              <a:chExt cx="2349528" cy="1418576"/>
            </a:xfrm>
          </p:grpSpPr>
          <p:sp>
            <p:nvSpPr>
              <p:cNvPr id="93" name="Trans 2">
                <a:extLst>
                  <a:ext uri="{FF2B5EF4-FFF2-40B4-BE49-F238E27FC236}">
                    <a16:creationId xmlns:a16="http://schemas.microsoft.com/office/drawing/2014/main" id="{784AC48B-6024-4D23-8ED4-C58015474113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2463741" y="3130544"/>
                <a:ext cx="1418576" cy="1421480"/>
              </a:xfrm>
              <a:custGeom>
                <a:avLst/>
                <a:gdLst>
                  <a:gd name="T0" fmla="*/ 40 w 413"/>
                  <a:gd name="T1" fmla="*/ 230 h 412"/>
                  <a:gd name="T2" fmla="*/ 40 w 413"/>
                  <a:gd name="T3" fmla="*/ 373 h 412"/>
                  <a:gd name="T4" fmla="*/ 183 w 413"/>
                  <a:gd name="T5" fmla="*/ 373 h 412"/>
                  <a:gd name="T6" fmla="*/ 373 w 413"/>
                  <a:gd name="T7" fmla="*/ 183 h 412"/>
                  <a:gd name="T8" fmla="*/ 373 w 413"/>
                  <a:gd name="T9" fmla="*/ 39 h 412"/>
                  <a:gd name="T10" fmla="*/ 230 w 413"/>
                  <a:gd name="T11" fmla="*/ 39 h 412"/>
                  <a:gd name="T12" fmla="*/ 40 w 413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3" h="412">
                    <a:moveTo>
                      <a:pt x="40" y="230"/>
                    </a:moveTo>
                    <a:cubicBezTo>
                      <a:pt x="0" y="269"/>
                      <a:pt x="0" y="333"/>
                      <a:pt x="40" y="373"/>
                    </a:cubicBezTo>
                    <a:cubicBezTo>
                      <a:pt x="79" y="412"/>
                      <a:pt x="143" y="412"/>
                      <a:pt x="183" y="373"/>
                    </a:cubicBezTo>
                    <a:cubicBezTo>
                      <a:pt x="373" y="183"/>
                      <a:pt x="373" y="183"/>
                      <a:pt x="373" y="183"/>
                    </a:cubicBezTo>
                    <a:cubicBezTo>
                      <a:pt x="413" y="143"/>
                      <a:pt x="413" y="79"/>
                      <a:pt x="373" y="39"/>
                    </a:cubicBezTo>
                    <a:cubicBezTo>
                      <a:pt x="334" y="0"/>
                      <a:pt x="270" y="0"/>
                      <a:pt x="230" y="39"/>
                    </a:cubicBezTo>
                    <a:lnTo>
                      <a:pt x="40" y="230"/>
                    </a:lnTo>
                    <a:close/>
                  </a:path>
                </a:pathLst>
              </a:custGeom>
              <a:noFill/>
              <a:ln w="14288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  <p:sp>
            <p:nvSpPr>
              <p:cNvPr id="94" name="Side 2">
                <a:extLst>
                  <a:ext uri="{FF2B5EF4-FFF2-40B4-BE49-F238E27FC236}">
                    <a16:creationId xmlns:a16="http://schemas.microsoft.com/office/drawing/2014/main" id="{1D9E7707-536F-4D64-AFA5-ECA5BA70710A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1539323" y="3130633"/>
                <a:ext cx="1414220" cy="1424384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351" dirty="0">
                  <a:solidFill>
                    <a:prstClr val="black"/>
                  </a:solidFill>
                  <a:latin typeface="Source Sans Pro Light"/>
                </a:endParaRPr>
              </a:p>
            </p:txBody>
          </p:sp>
        </p:grpSp>
        <p:sp>
          <p:nvSpPr>
            <p:cNvPr id="92" name="Oval 1">
              <a:extLst>
                <a:ext uri="{FF2B5EF4-FFF2-40B4-BE49-F238E27FC236}">
                  <a16:creationId xmlns:a16="http://schemas.microsoft.com/office/drawing/2014/main" id="{BE2F04DA-057A-48D6-9896-2791CBCED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8658" y="2790055"/>
              <a:ext cx="432325" cy="43668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1" dirty="0">
                <a:solidFill>
                  <a:prstClr val="black"/>
                </a:solidFill>
                <a:latin typeface="Source Sans Pro Light"/>
              </a:endParaRPr>
            </a:p>
          </p:txBody>
        </p:sp>
      </p:grp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2DF1EEFC-5D40-4B16-BCF2-A320890D129F}"/>
              </a:ext>
            </a:extLst>
          </p:cNvPr>
          <p:cNvSpPr txBox="1"/>
          <p:nvPr/>
        </p:nvSpPr>
        <p:spPr>
          <a:xfrm>
            <a:off x="9164078" y="4403653"/>
            <a:ext cx="2269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Application of new technologies to treat pesticides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 source</a:t>
            </a:r>
          </a:p>
        </p:txBody>
      </p:sp>
      <p:sp>
        <p:nvSpPr>
          <p:cNvPr id="98" name="Freeform 174">
            <a:extLst>
              <a:ext uri="{FF2B5EF4-FFF2-40B4-BE49-F238E27FC236}">
                <a16:creationId xmlns:a16="http://schemas.microsoft.com/office/drawing/2014/main" id="{6C829237-7015-4F92-B4E7-A31B8CA453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41295" y="3067956"/>
            <a:ext cx="327635" cy="319771"/>
          </a:xfrm>
          <a:custGeom>
            <a:avLst/>
            <a:gdLst>
              <a:gd name="T0" fmla="*/ 12 w 657"/>
              <a:gd name="T1" fmla="*/ 277 h 639"/>
              <a:gd name="T2" fmla="*/ 324 w 657"/>
              <a:gd name="T3" fmla="*/ 0 h 639"/>
              <a:gd name="T4" fmla="*/ 638 w 657"/>
              <a:gd name="T5" fmla="*/ 349 h 639"/>
              <a:gd name="T6" fmla="*/ 563 w 657"/>
              <a:gd name="T7" fmla="*/ 443 h 639"/>
              <a:gd name="T8" fmla="*/ 536 w 657"/>
              <a:gd name="T9" fmla="*/ 272 h 639"/>
              <a:gd name="T10" fmla="*/ 517 w 657"/>
              <a:gd name="T11" fmla="*/ 291 h 639"/>
              <a:gd name="T12" fmla="*/ 504 w 657"/>
              <a:gd name="T13" fmla="*/ 266 h 639"/>
              <a:gd name="T14" fmla="*/ 470 w 657"/>
              <a:gd name="T15" fmla="*/ 320 h 639"/>
              <a:gd name="T16" fmla="*/ 439 w 657"/>
              <a:gd name="T17" fmla="*/ 369 h 639"/>
              <a:gd name="T18" fmla="*/ 448 w 657"/>
              <a:gd name="T19" fmla="*/ 402 h 639"/>
              <a:gd name="T20" fmla="*/ 399 w 657"/>
              <a:gd name="T21" fmla="*/ 511 h 639"/>
              <a:gd name="T22" fmla="*/ 396 w 657"/>
              <a:gd name="T23" fmla="*/ 576 h 639"/>
              <a:gd name="T24" fmla="*/ 350 w 657"/>
              <a:gd name="T25" fmla="*/ 494 h 639"/>
              <a:gd name="T26" fmla="*/ 300 w 657"/>
              <a:gd name="T27" fmla="*/ 399 h 639"/>
              <a:gd name="T28" fmla="*/ 325 w 657"/>
              <a:gd name="T29" fmla="*/ 345 h 639"/>
              <a:gd name="T30" fmla="*/ 392 w 657"/>
              <a:gd name="T31" fmla="*/ 334 h 639"/>
              <a:gd name="T32" fmla="*/ 441 w 657"/>
              <a:gd name="T33" fmla="*/ 334 h 639"/>
              <a:gd name="T34" fmla="*/ 449 w 657"/>
              <a:gd name="T35" fmla="*/ 308 h 639"/>
              <a:gd name="T36" fmla="*/ 414 w 657"/>
              <a:gd name="T37" fmla="*/ 291 h 639"/>
              <a:gd name="T38" fmla="*/ 463 w 657"/>
              <a:gd name="T39" fmla="*/ 269 h 639"/>
              <a:gd name="T40" fmla="*/ 360 w 657"/>
              <a:gd name="T41" fmla="*/ 285 h 639"/>
              <a:gd name="T42" fmla="*/ 322 w 657"/>
              <a:gd name="T43" fmla="*/ 292 h 639"/>
              <a:gd name="T44" fmla="*/ 290 w 657"/>
              <a:gd name="T45" fmla="*/ 179 h 639"/>
              <a:gd name="T46" fmla="*/ 306 w 657"/>
              <a:gd name="T47" fmla="*/ 163 h 639"/>
              <a:gd name="T48" fmla="*/ 266 w 657"/>
              <a:gd name="T49" fmla="*/ 136 h 639"/>
              <a:gd name="T50" fmla="*/ 299 w 657"/>
              <a:gd name="T51" fmla="*/ 125 h 639"/>
              <a:gd name="T52" fmla="*/ 348 w 657"/>
              <a:gd name="T53" fmla="*/ 120 h 639"/>
              <a:gd name="T54" fmla="*/ 384 w 657"/>
              <a:gd name="T55" fmla="*/ 130 h 639"/>
              <a:gd name="T56" fmla="*/ 375 w 657"/>
              <a:gd name="T57" fmla="*/ 98 h 639"/>
              <a:gd name="T58" fmla="*/ 351 w 657"/>
              <a:gd name="T59" fmla="*/ 55 h 639"/>
              <a:gd name="T60" fmla="*/ 384 w 657"/>
              <a:gd name="T61" fmla="*/ 58 h 639"/>
              <a:gd name="T62" fmla="*/ 332 w 657"/>
              <a:gd name="T63" fmla="*/ 50 h 639"/>
              <a:gd name="T64" fmla="*/ 239 w 657"/>
              <a:gd name="T65" fmla="*/ 60 h 639"/>
              <a:gd name="T66" fmla="*/ 221 w 657"/>
              <a:gd name="T67" fmla="*/ 102 h 639"/>
              <a:gd name="T68" fmla="*/ 190 w 657"/>
              <a:gd name="T69" fmla="*/ 127 h 639"/>
              <a:gd name="T70" fmla="*/ 160 w 657"/>
              <a:gd name="T71" fmla="*/ 145 h 639"/>
              <a:gd name="T72" fmla="*/ 128 w 657"/>
              <a:gd name="T73" fmla="*/ 128 h 639"/>
              <a:gd name="T74" fmla="*/ 115 w 657"/>
              <a:gd name="T75" fmla="*/ 220 h 639"/>
              <a:gd name="T76" fmla="*/ 93 w 657"/>
              <a:gd name="T77" fmla="*/ 297 h 639"/>
              <a:gd name="T78" fmla="*/ 78 w 657"/>
              <a:gd name="T79" fmla="*/ 438 h 639"/>
              <a:gd name="T80" fmla="*/ 157 w 657"/>
              <a:gd name="T81" fmla="*/ 407 h 639"/>
              <a:gd name="T82" fmla="*/ 168 w 657"/>
              <a:gd name="T83" fmla="*/ 543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57" h="639">
                <a:moveTo>
                  <a:pt x="292" y="630"/>
                </a:moveTo>
                <a:cubicBezTo>
                  <a:pt x="220" y="623"/>
                  <a:pt x="158" y="594"/>
                  <a:pt x="106" y="544"/>
                </a:cubicBezTo>
                <a:cubicBezTo>
                  <a:pt x="31" y="470"/>
                  <a:pt x="0" y="381"/>
                  <a:pt x="12" y="277"/>
                </a:cubicBezTo>
                <a:cubicBezTo>
                  <a:pt x="17" y="224"/>
                  <a:pt x="37" y="175"/>
                  <a:pt x="68" y="132"/>
                </a:cubicBezTo>
                <a:cubicBezTo>
                  <a:pt x="119" y="63"/>
                  <a:pt x="187" y="20"/>
                  <a:pt x="272" y="5"/>
                </a:cubicBezTo>
                <a:cubicBezTo>
                  <a:pt x="289" y="2"/>
                  <a:pt x="307" y="1"/>
                  <a:pt x="324" y="0"/>
                </a:cubicBezTo>
                <a:cubicBezTo>
                  <a:pt x="325" y="0"/>
                  <a:pt x="326" y="0"/>
                  <a:pt x="327" y="0"/>
                </a:cubicBezTo>
                <a:cubicBezTo>
                  <a:pt x="343" y="1"/>
                  <a:pt x="359" y="3"/>
                  <a:pt x="375" y="5"/>
                </a:cubicBezTo>
                <a:cubicBezTo>
                  <a:pt x="538" y="30"/>
                  <a:pt x="657" y="185"/>
                  <a:pt x="638" y="349"/>
                </a:cubicBezTo>
                <a:cubicBezTo>
                  <a:pt x="629" y="428"/>
                  <a:pt x="596" y="495"/>
                  <a:pt x="538" y="548"/>
                </a:cubicBezTo>
                <a:cubicBezTo>
                  <a:pt x="468" y="612"/>
                  <a:pt x="386" y="639"/>
                  <a:pt x="292" y="630"/>
                </a:cubicBezTo>
                <a:close/>
                <a:moveTo>
                  <a:pt x="563" y="443"/>
                </a:moveTo>
                <a:cubicBezTo>
                  <a:pt x="618" y="338"/>
                  <a:pt x="591" y="218"/>
                  <a:pt x="535" y="153"/>
                </a:cubicBezTo>
                <a:cubicBezTo>
                  <a:pt x="534" y="164"/>
                  <a:pt x="532" y="175"/>
                  <a:pt x="531" y="186"/>
                </a:cubicBezTo>
                <a:cubicBezTo>
                  <a:pt x="528" y="215"/>
                  <a:pt x="530" y="243"/>
                  <a:pt x="536" y="272"/>
                </a:cubicBezTo>
                <a:cubicBezTo>
                  <a:pt x="537" y="278"/>
                  <a:pt x="537" y="285"/>
                  <a:pt x="535" y="291"/>
                </a:cubicBezTo>
                <a:cubicBezTo>
                  <a:pt x="534" y="294"/>
                  <a:pt x="529" y="298"/>
                  <a:pt x="526" y="298"/>
                </a:cubicBezTo>
                <a:cubicBezTo>
                  <a:pt x="523" y="299"/>
                  <a:pt x="519" y="295"/>
                  <a:pt x="517" y="291"/>
                </a:cubicBezTo>
                <a:cubicBezTo>
                  <a:pt x="515" y="286"/>
                  <a:pt x="515" y="279"/>
                  <a:pt x="515" y="273"/>
                </a:cubicBezTo>
                <a:cubicBezTo>
                  <a:pt x="514" y="269"/>
                  <a:pt x="514" y="264"/>
                  <a:pt x="514" y="258"/>
                </a:cubicBezTo>
                <a:cubicBezTo>
                  <a:pt x="510" y="261"/>
                  <a:pt x="506" y="263"/>
                  <a:pt x="504" y="266"/>
                </a:cubicBezTo>
                <a:cubicBezTo>
                  <a:pt x="497" y="273"/>
                  <a:pt x="490" y="280"/>
                  <a:pt x="484" y="287"/>
                </a:cubicBezTo>
                <a:cubicBezTo>
                  <a:pt x="481" y="291"/>
                  <a:pt x="478" y="295"/>
                  <a:pt x="478" y="299"/>
                </a:cubicBezTo>
                <a:cubicBezTo>
                  <a:pt x="478" y="308"/>
                  <a:pt x="475" y="313"/>
                  <a:pt x="470" y="320"/>
                </a:cubicBezTo>
                <a:cubicBezTo>
                  <a:pt x="465" y="327"/>
                  <a:pt x="463" y="337"/>
                  <a:pt x="460" y="345"/>
                </a:cubicBezTo>
                <a:cubicBezTo>
                  <a:pt x="458" y="349"/>
                  <a:pt x="458" y="353"/>
                  <a:pt x="456" y="356"/>
                </a:cubicBezTo>
                <a:cubicBezTo>
                  <a:pt x="453" y="364"/>
                  <a:pt x="448" y="369"/>
                  <a:pt x="439" y="369"/>
                </a:cubicBezTo>
                <a:cubicBezTo>
                  <a:pt x="429" y="370"/>
                  <a:pt x="426" y="374"/>
                  <a:pt x="424" y="383"/>
                </a:cubicBezTo>
                <a:cubicBezTo>
                  <a:pt x="427" y="384"/>
                  <a:pt x="429" y="384"/>
                  <a:pt x="432" y="384"/>
                </a:cubicBezTo>
                <a:cubicBezTo>
                  <a:pt x="443" y="385"/>
                  <a:pt x="449" y="390"/>
                  <a:pt x="448" y="402"/>
                </a:cubicBezTo>
                <a:cubicBezTo>
                  <a:pt x="447" y="425"/>
                  <a:pt x="439" y="445"/>
                  <a:pt x="422" y="461"/>
                </a:cubicBezTo>
                <a:cubicBezTo>
                  <a:pt x="417" y="466"/>
                  <a:pt x="412" y="470"/>
                  <a:pt x="408" y="474"/>
                </a:cubicBezTo>
                <a:cubicBezTo>
                  <a:pt x="397" y="485"/>
                  <a:pt x="393" y="497"/>
                  <a:pt x="399" y="511"/>
                </a:cubicBezTo>
                <a:cubicBezTo>
                  <a:pt x="401" y="518"/>
                  <a:pt x="404" y="525"/>
                  <a:pt x="405" y="532"/>
                </a:cubicBezTo>
                <a:cubicBezTo>
                  <a:pt x="406" y="539"/>
                  <a:pt x="406" y="547"/>
                  <a:pt x="405" y="554"/>
                </a:cubicBezTo>
                <a:cubicBezTo>
                  <a:pt x="403" y="561"/>
                  <a:pt x="404" y="577"/>
                  <a:pt x="396" y="576"/>
                </a:cubicBezTo>
                <a:cubicBezTo>
                  <a:pt x="383" y="573"/>
                  <a:pt x="375" y="576"/>
                  <a:pt x="374" y="561"/>
                </a:cubicBezTo>
                <a:cubicBezTo>
                  <a:pt x="374" y="558"/>
                  <a:pt x="374" y="558"/>
                  <a:pt x="375" y="555"/>
                </a:cubicBezTo>
                <a:cubicBezTo>
                  <a:pt x="379" y="541"/>
                  <a:pt x="361" y="501"/>
                  <a:pt x="350" y="494"/>
                </a:cubicBezTo>
                <a:cubicBezTo>
                  <a:pt x="341" y="488"/>
                  <a:pt x="332" y="482"/>
                  <a:pt x="323" y="474"/>
                </a:cubicBezTo>
                <a:cubicBezTo>
                  <a:pt x="311" y="464"/>
                  <a:pt x="306" y="450"/>
                  <a:pt x="311" y="435"/>
                </a:cubicBezTo>
                <a:cubicBezTo>
                  <a:pt x="316" y="420"/>
                  <a:pt x="310" y="409"/>
                  <a:pt x="300" y="399"/>
                </a:cubicBezTo>
                <a:cubicBezTo>
                  <a:pt x="289" y="390"/>
                  <a:pt x="282" y="379"/>
                  <a:pt x="283" y="364"/>
                </a:cubicBezTo>
                <a:cubicBezTo>
                  <a:pt x="284" y="349"/>
                  <a:pt x="294" y="338"/>
                  <a:pt x="306" y="339"/>
                </a:cubicBezTo>
                <a:cubicBezTo>
                  <a:pt x="313" y="340"/>
                  <a:pt x="319" y="343"/>
                  <a:pt x="325" y="345"/>
                </a:cubicBezTo>
                <a:cubicBezTo>
                  <a:pt x="334" y="348"/>
                  <a:pt x="342" y="352"/>
                  <a:pt x="351" y="354"/>
                </a:cubicBezTo>
                <a:cubicBezTo>
                  <a:pt x="364" y="356"/>
                  <a:pt x="372" y="348"/>
                  <a:pt x="378" y="338"/>
                </a:cubicBezTo>
                <a:cubicBezTo>
                  <a:pt x="382" y="330"/>
                  <a:pt x="384" y="329"/>
                  <a:pt x="392" y="334"/>
                </a:cubicBezTo>
                <a:cubicBezTo>
                  <a:pt x="399" y="338"/>
                  <a:pt x="405" y="343"/>
                  <a:pt x="412" y="347"/>
                </a:cubicBezTo>
                <a:cubicBezTo>
                  <a:pt x="420" y="351"/>
                  <a:pt x="424" y="349"/>
                  <a:pt x="429" y="343"/>
                </a:cubicBezTo>
                <a:cubicBezTo>
                  <a:pt x="433" y="339"/>
                  <a:pt x="437" y="337"/>
                  <a:pt x="441" y="334"/>
                </a:cubicBezTo>
                <a:cubicBezTo>
                  <a:pt x="444" y="333"/>
                  <a:pt x="449" y="332"/>
                  <a:pt x="451" y="330"/>
                </a:cubicBezTo>
                <a:cubicBezTo>
                  <a:pt x="454" y="326"/>
                  <a:pt x="459" y="322"/>
                  <a:pt x="458" y="318"/>
                </a:cubicBezTo>
                <a:cubicBezTo>
                  <a:pt x="458" y="314"/>
                  <a:pt x="453" y="309"/>
                  <a:pt x="449" y="308"/>
                </a:cubicBezTo>
                <a:cubicBezTo>
                  <a:pt x="442" y="305"/>
                  <a:pt x="434" y="304"/>
                  <a:pt x="427" y="303"/>
                </a:cubicBezTo>
                <a:cubicBezTo>
                  <a:pt x="423" y="302"/>
                  <a:pt x="418" y="301"/>
                  <a:pt x="415" y="299"/>
                </a:cubicBezTo>
                <a:cubicBezTo>
                  <a:pt x="409" y="297"/>
                  <a:pt x="410" y="294"/>
                  <a:pt x="414" y="291"/>
                </a:cubicBezTo>
                <a:cubicBezTo>
                  <a:pt x="416" y="289"/>
                  <a:pt x="418" y="288"/>
                  <a:pt x="420" y="287"/>
                </a:cubicBezTo>
                <a:cubicBezTo>
                  <a:pt x="432" y="282"/>
                  <a:pt x="443" y="278"/>
                  <a:pt x="455" y="273"/>
                </a:cubicBezTo>
                <a:cubicBezTo>
                  <a:pt x="458" y="272"/>
                  <a:pt x="461" y="271"/>
                  <a:pt x="463" y="269"/>
                </a:cubicBezTo>
                <a:cubicBezTo>
                  <a:pt x="470" y="264"/>
                  <a:pt x="471" y="259"/>
                  <a:pt x="465" y="253"/>
                </a:cubicBezTo>
                <a:cubicBezTo>
                  <a:pt x="439" y="230"/>
                  <a:pt x="409" y="224"/>
                  <a:pt x="382" y="254"/>
                </a:cubicBezTo>
                <a:cubicBezTo>
                  <a:pt x="373" y="264"/>
                  <a:pt x="368" y="275"/>
                  <a:pt x="360" y="285"/>
                </a:cubicBezTo>
                <a:cubicBezTo>
                  <a:pt x="354" y="293"/>
                  <a:pt x="347" y="300"/>
                  <a:pt x="339" y="306"/>
                </a:cubicBezTo>
                <a:cubicBezTo>
                  <a:pt x="336" y="309"/>
                  <a:pt x="328" y="309"/>
                  <a:pt x="325" y="307"/>
                </a:cubicBezTo>
                <a:cubicBezTo>
                  <a:pt x="319" y="304"/>
                  <a:pt x="319" y="297"/>
                  <a:pt x="322" y="292"/>
                </a:cubicBezTo>
                <a:cubicBezTo>
                  <a:pt x="324" y="287"/>
                  <a:pt x="327" y="282"/>
                  <a:pt x="330" y="278"/>
                </a:cubicBezTo>
                <a:cubicBezTo>
                  <a:pt x="346" y="258"/>
                  <a:pt x="344" y="220"/>
                  <a:pt x="315" y="204"/>
                </a:cubicBezTo>
                <a:cubicBezTo>
                  <a:pt x="305" y="199"/>
                  <a:pt x="295" y="193"/>
                  <a:pt x="290" y="179"/>
                </a:cubicBezTo>
                <a:cubicBezTo>
                  <a:pt x="296" y="180"/>
                  <a:pt x="300" y="181"/>
                  <a:pt x="304" y="183"/>
                </a:cubicBezTo>
                <a:cubicBezTo>
                  <a:pt x="326" y="190"/>
                  <a:pt x="311" y="173"/>
                  <a:pt x="300" y="170"/>
                </a:cubicBezTo>
                <a:cubicBezTo>
                  <a:pt x="294" y="168"/>
                  <a:pt x="306" y="163"/>
                  <a:pt x="306" y="163"/>
                </a:cubicBezTo>
                <a:cubicBezTo>
                  <a:pt x="306" y="163"/>
                  <a:pt x="298" y="160"/>
                  <a:pt x="289" y="157"/>
                </a:cubicBezTo>
                <a:cubicBezTo>
                  <a:pt x="284" y="154"/>
                  <a:pt x="278" y="151"/>
                  <a:pt x="273" y="147"/>
                </a:cubicBezTo>
                <a:cubicBezTo>
                  <a:pt x="270" y="145"/>
                  <a:pt x="268" y="140"/>
                  <a:pt x="266" y="136"/>
                </a:cubicBezTo>
                <a:cubicBezTo>
                  <a:pt x="267" y="135"/>
                  <a:pt x="267" y="135"/>
                  <a:pt x="268" y="134"/>
                </a:cubicBezTo>
                <a:cubicBezTo>
                  <a:pt x="274" y="135"/>
                  <a:pt x="280" y="136"/>
                  <a:pt x="286" y="137"/>
                </a:cubicBezTo>
                <a:cubicBezTo>
                  <a:pt x="296" y="138"/>
                  <a:pt x="298" y="136"/>
                  <a:pt x="299" y="125"/>
                </a:cubicBezTo>
                <a:cubicBezTo>
                  <a:pt x="300" y="118"/>
                  <a:pt x="307" y="115"/>
                  <a:pt x="314" y="118"/>
                </a:cubicBezTo>
                <a:cubicBezTo>
                  <a:pt x="318" y="121"/>
                  <a:pt x="322" y="124"/>
                  <a:pt x="326" y="127"/>
                </a:cubicBezTo>
                <a:cubicBezTo>
                  <a:pt x="336" y="133"/>
                  <a:pt x="344" y="131"/>
                  <a:pt x="348" y="120"/>
                </a:cubicBezTo>
                <a:cubicBezTo>
                  <a:pt x="350" y="113"/>
                  <a:pt x="353" y="112"/>
                  <a:pt x="360" y="116"/>
                </a:cubicBezTo>
                <a:cubicBezTo>
                  <a:pt x="363" y="117"/>
                  <a:pt x="365" y="120"/>
                  <a:pt x="368" y="122"/>
                </a:cubicBezTo>
                <a:cubicBezTo>
                  <a:pt x="373" y="125"/>
                  <a:pt x="379" y="128"/>
                  <a:pt x="384" y="130"/>
                </a:cubicBezTo>
                <a:cubicBezTo>
                  <a:pt x="390" y="131"/>
                  <a:pt x="396" y="133"/>
                  <a:pt x="400" y="127"/>
                </a:cubicBezTo>
                <a:cubicBezTo>
                  <a:pt x="404" y="121"/>
                  <a:pt x="400" y="114"/>
                  <a:pt x="395" y="111"/>
                </a:cubicBezTo>
                <a:cubicBezTo>
                  <a:pt x="389" y="106"/>
                  <a:pt x="382" y="102"/>
                  <a:pt x="375" y="98"/>
                </a:cubicBezTo>
                <a:cubicBezTo>
                  <a:pt x="365" y="92"/>
                  <a:pt x="355" y="88"/>
                  <a:pt x="345" y="82"/>
                </a:cubicBezTo>
                <a:cubicBezTo>
                  <a:pt x="338" y="77"/>
                  <a:pt x="335" y="70"/>
                  <a:pt x="337" y="61"/>
                </a:cubicBezTo>
                <a:cubicBezTo>
                  <a:pt x="339" y="54"/>
                  <a:pt x="344" y="52"/>
                  <a:pt x="351" y="55"/>
                </a:cubicBezTo>
                <a:cubicBezTo>
                  <a:pt x="356" y="58"/>
                  <a:pt x="361" y="62"/>
                  <a:pt x="367" y="64"/>
                </a:cubicBezTo>
                <a:cubicBezTo>
                  <a:pt x="371" y="66"/>
                  <a:pt x="376" y="66"/>
                  <a:pt x="381" y="65"/>
                </a:cubicBezTo>
                <a:cubicBezTo>
                  <a:pt x="382" y="65"/>
                  <a:pt x="384" y="60"/>
                  <a:pt x="384" y="58"/>
                </a:cubicBezTo>
                <a:cubicBezTo>
                  <a:pt x="384" y="56"/>
                  <a:pt x="381" y="53"/>
                  <a:pt x="379" y="53"/>
                </a:cubicBezTo>
                <a:cubicBezTo>
                  <a:pt x="365" y="51"/>
                  <a:pt x="352" y="49"/>
                  <a:pt x="338" y="47"/>
                </a:cubicBezTo>
                <a:cubicBezTo>
                  <a:pt x="336" y="47"/>
                  <a:pt x="333" y="48"/>
                  <a:pt x="332" y="50"/>
                </a:cubicBezTo>
                <a:cubicBezTo>
                  <a:pt x="323" y="61"/>
                  <a:pt x="310" y="67"/>
                  <a:pt x="297" y="71"/>
                </a:cubicBezTo>
                <a:cubicBezTo>
                  <a:pt x="285" y="74"/>
                  <a:pt x="284" y="73"/>
                  <a:pt x="282" y="61"/>
                </a:cubicBezTo>
                <a:cubicBezTo>
                  <a:pt x="268" y="57"/>
                  <a:pt x="253" y="51"/>
                  <a:pt x="239" y="60"/>
                </a:cubicBezTo>
                <a:cubicBezTo>
                  <a:pt x="230" y="65"/>
                  <a:pt x="223" y="72"/>
                  <a:pt x="216" y="78"/>
                </a:cubicBezTo>
                <a:cubicBezTo>
                  <a:pt x="215" y="80"/>
                  <a:pt x="216" y="85"/>
                  <a:pt x="216" y="88"/>
                </a:cubicBezTo>
                <a:cubicBezTo>
                  <a:pt x="217" y="93"/>
                  <a:pt x="220" y="97"/>
                  <a:pt x="221" y="102"/>
                </a:cubicBezTo>
                <a:cubicBezTo>
                  <a:pt x="223" y="110"/>
                  <a:pt x="218" y="117"/>
                  <a:pt x="209" y="117"/>
                </a:cubicBezTo>
                <a:cubicBezTo>
                  <a:pt x="206" y="117"/>
                  <a:pt x="203" y="116"/>
                  <a:pt x="200" y="116"/>
                </a:cubicBezTo>
                <a:cubicBezTo>
                  <a:pt x="192" y="116"/>
                  <a:pt x="189" y="119"/>
                  <a:pt x="190" y="127"/>
                </a:cubicBezTo>
                <a:cubicBezTo>
                  <a:pt x="191" y="139"/>
                  <a:pt x="189" y="140"/>
                  <a:pt x="177" y="138"/>
                </a:cubicBezTo>
                <a:cubicBezTo>
                  <a:pt x="173" y="138"/>
                  <a:pt x="169" y="139"/>
                  <a:pt x="166" y="141"/>
                </a:cubicBezTo>
                <a:cubicBezTo>
                  <a:pt x="164" y="141"/>
                  <a:pt x="162" y="143"/>
                  <a:pt x="160" y="145"/>
                </a:cubicBezTo>
                <a:cubicBezTo>
                  <a:pt x="149" y="153"/>
                  <a:pt x="141" y="150"/>
                  <a:pt x="138" y="136"/>
                </a:cubicBezTo>
                <a:cubicBezTo>
                  <a:pt x="137" y="135"/>
                  <a:pt x="137" y="133"/>
                  <a:pt x="137" y="132"/>
                </a:cubicBezTo>
                <a:cubicBezTo>
                  <a:pt x="136" y="125"/>
                  <a:pt x="132" y="124"/>
                  <a:pt x="128" y="128"/>
                </a:cubicBezTo>
                <a:cubicBezTo>
                  <a:pt x="119" y="138"/>
                  <a:pt x="111" y="148"/>
                  <a:pt x="102" y="158"/>
                </a:cubicBezTo>
                <a:cubicBezTo>
                  <a:pt x="112" y="167"/>
                  <a:pt x="112" y="177"/>
                  <a:pt x="110" y="188"/>
                </a:cubicBezTo>
                <a:cubicBezTo>
                  <a:pt x="107" y="200"/>
                  <a:pt x="110" y="210"/>
                  <a:pt x="115" y="220"/>
                </a:cubicBezTo>
                <a:cubicBezTo>
                  <a:pt x="119" y="230"/>
                  <a:pt x="124" y="240"/>
                  <a:pt x="127" y="250"/>
                </a:cubicBezTo>
                <a:cubicBezTo>
                  <a:pt x="132" y="266"/>
                  <a:pt x="127" y="273"/>
                  <a:pt x="111" y="276"/>
                </a:cubicBezTo>
                <a:cubicBezTo>
                  <a:pt x="96" y="279"/>
                  <a:pt x="93" y="282"/>
                  <a:pt x="93" y="297"/>
                </a:cubicBezTo>
                <a:cubicBezTo>
                  <a:pt x="92" y="317"/>
                  <a:pt x="82" y="331"/>
                  <a:pt x="64" y="340"/>
                </a:cubicBezTo>
                <a:cubicBezTo>
                  <a:pt x="60" y="342"/>
                  <a:pt x="56" y="343"/>
                  <a:pt x="52" y="345"/>
                </a:cubicBezTo>
                <a:cubicBezTo>
                  <a:pt x="54" y="376"/>
                  <a:pt x="63" y="408"/>
                  <a:pt x="78" y="438"/>
                </a:cubicBezTo>
                <a:cubicBezTo>
                  <a:pt x="86" y="425"/>
                  <a:pt x="96" y="405"/>
                  <a:pt x="101" y="389"/>
                </a:cubicBezTo>
                <a:cubicBezTo>
                  <a:pt x="107" y="365"/>
                  <a:pt x="123" y="388"/>
                  <a:pt x="124" y="404"/>
                </a:cubicBezTo>
                <a:cubicBezTo>
                  <a:pt x="126" y="419"/>
                  <a:pt x="136" y="431"/>
                  <a:pt x="157" y="407"/>
                </a:cubicBezTo>
                <a:cubicBezTo>
                  <a:pt x="178" y="384"/>
                  <a:pt x="182" y="389"/>
                  <a:pt x="188" y="389"/>
                </a:cubicBezTo>
                <a:cubicBezTo>
                  <a:pt x="195" y="389"/>
                  <a:pt x="207" y="405"/>
                  <a:pt x="204" y="478"/>
                </a:cubicBezTo>
                <a:cubicBezTo>
                  <a:pt x="202" y="530"/>
                  <a:pt x="182" y="539"/>
                  <a:pt x="168" y="543"/>
                </a:cubicBezTo>
                <a:cubicBezTo>
                  <a:pt x="193" y="560"/>
                  <a:pt x="222" y="573"/>
                  <a:pt x="254" y="582"/>
                </a:cubicBezTo>
                <a:cubicBezTo>
                  <a:pt x="378" y="613"/>
                  <a:pt x="504" y="556"/>
                  <a:pt x="563" y="44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99" name="Freeform 125">
            <a:extLst>
              <a:ext uri="{FF2B5EF4-FFF2-40B4-BE49-F238E27FC236}">
                <a16:creationId xmlns:a16="http://schemas.microsoft.com/office/drawing/2014/main" id="{0D6CCC62-7A61-47AA-B0D4-070EDEED67E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25031" y="3063289"/>
            <a:ext cx="323121" cy="288000"/>
          </a:xfrm>
          <a:custGeom>
            <a:avLst/>
            <a:gdLst>
              <a:gd name="T0" fmla="*/ 99 w 727"/>
              <a:gd name="T1" fmla="*/ 628 h 644"/>
              <a:gd name="T2" fmla="*/ 114 w 727"/>
              <a:gd name="T3" fmla="*/ 644 h 644"/>
              <a:gd name="T4" fmla="*/ 298 w 727"/>
              <a:gd name="T5" fmla="*/ 644 h 644"/>
              <a:gd name="T6" fmla="*/ 298 w 727"/>
              <a:gd name="T7" fmla="*/ 494 h 644"/>
              <a:gd name="T8" fmla="*/ 319 w 727"/>
              <a:gd name="T9" fmla="*/ 469 h 644"/>
              <a:gd name="T10" fmla="*/ 395 w 727"/>
              <a:gd name="T11" fmla="*/ 469 h 644"/>
              <a:gd name="T12" fmla="*/ 422 w 727"/>
              <a:gd name="T13" fmla="*/ 494 h 644"/>
              <a:gd name="T14" fmla="*/ 422 w 727"/>
              <a:gd name="T15" fmla="*/ 644 h 644"/>
              <a:gd name="T16" fmla="*/ 601 w 727"/>
              <a:gd name="T17" fmla="*/ 644 h 644"/>
              <a:gd name="T18" fmla="*/ 620 w 727"/>
              <a:gd name="T19" fmla="*/ 623 h 644"/>
              <a:gd name="T20" fmla="*/ 620 w 727"/>
              <a:gd name="T21" fmla="*/ 347 h 644"/>
              <a:gd name="T22" fmla="*/ 368 w 727"/>
              <a:gd name="T23" fmla="*/ 122 h 644"/>
              <a:gd name="T24" fmla="*/ 99 w 727"/>
              <a:gd name="T25" fmla="*/ 347 h 644"/>
              <a:gd name="T26" fmla="*/ 99 w 727"/>
              <a:gd name="T27" fmla="*/ 628 h 644"/>
              <a:gd name="T28" fmla="*/ 642 w 727"/>
              <a:gd name="T29" fmla="*/ 74 h 644"/>
              <a:gd name="T30" fmla="*/ 570 w 727"/>
              <a:gd name="T31" fmla="*/ 74 h 644"/>
              <a:gd name="T32" fmla="*/ 570 w 727"/>
              <a:gd name="T33" fmla="*/ 161 h 644"/>
              <a:gd name="T34" fmla="*/ 642 w 727"/>
              <a:gd name="T35" fmla="*/ 221 h 644"/>
              <a:gd name="T36" fmla="*/ 642 w 727"/>
              <a:gd name="T37" fmla="*/ 74 h 644"/>
              <a:gd name="T38" fmla="*/ 0 w 727"/>
              <a:gd name="T39" fmla="*/ 326 h 644"/>
              <a:gd name="T40" fmla="*/ 73 w 727"/>
              <a:gd name="T41" fmla="*/ 326 h 644"/>
              <a:gd name="T42" fmla="*/ 370 w 727"/>
              <a:gd name="T43" fmla="*/ 74 h 644"/>
              <a:gd name="T44" fmla="*/ 648 w 727"/>
              <a:gd name="T45" fmla="*/ 324 h 644"/>
              <a:gd name="T46" fmla="*/ 727 w 727"/>
              <a:gd name="T47" fmla="*/ 324 h 644"/>
              <a:gd name="T48" fmla="*/ 370 w 727"/>
              <a:gd name="T49" fmla="*/ 0 h 644"/>
              <a:gd name="T50" fmla="*/ 0 w 727"/>
              <a:gd name="T51" fmla="*/ 326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27" h="644">
                <a:moveTo>
                  <a:pt x="99" y="628"/>
                </a:moveTo>
                <a:cubicBezTo>
                  <a:pt x="99" y="628"/>
                  <a:pt x="98" y="644"/>
                  <a:pt x="114" y="644"/>
                </a:cubicBezTo>
                <a:cubicBezTo>
                  <a:pt x="134" y="644"/>
                  <a:pt x="298" y="644"/>
                  <a:pt x="298" y="644"/>
                </a:cubicBezTo>
                <a:lnTo>
                  <a:pt x="298" y="494"/>
                </a:lnTo>
                <a:cubicBezTo>
                  <a:pt x="298" y="494"/>
                  <a:pt x="295" y="469"/>
                  <a:pt x="319" y="469"/>
                </a:cubicBezTo>
                <a:lnTo>
                  <a:pt x="395" y="469"/>
                </a:lnTo>
                <a:cubicBezTo>
                  <a:pt x="424" y="469"/>
                  <a:pt x="422" y="494"/>
                  <a:pt x="422" y="494"/>
                </a:cubicBezTo>
                <a:lnTo>
                  <a:pt x="422" y="644"/>
                </a:lnTo>
                <a:cubicBezTo>
                  <a:pt x="422" y="644"/>
                  <a:pt x="577" y="644"/>
                  <a:pt x="601" y="644"/>
                </a:cubicBezTo>
                <a:cubicBezTo>
                  <a:pt x="621" y="644"/>
                  <a:pt x="620" y="623"/>
                  <a:pt x="620" y="623"/>
                </a:cubicBezTo>
                <a:lnTo>
                  <a:pt x="620" y="347"/>
                </a:lnTo>
                <a:lnTo>
                  <a:pt x="368" y="122"/>
                </a:lnTo>
                <a:lnTo>
                  <a:pt x="99" y="347"/>
                </a:lnTo>
                <a:lnTo>
                  <a:pt x="99" y="628"/>
                </a:lnTo>
                <a:close/>
                <a:moveTo>
                  <a:pt x="642" y="74"/>
                </a:moveTo>
                <a:lnTo>
                  <a:pt x="570" y="74"/>
                </a:lnTo>
                <a:lnTo>
                  <a:pt x="570" y="161"/>
                </a:lnTo>
                <a:lnTo>
                  <a:pt x="642" y="221"/>
                </a:lnTo>
                <a:lnTo>
                  <a:pt x="642" y="74"/>
                </a:lnTo>
                <a:close/>
                <a:moveTo>
                  <a:pt x="0" y="326"/>
                </a:moveTo>
                <a:cubicBezTo>
                  <a:pt x="0" y="326"/>
                  <a:pt x="23" y="368"/>
                  <a:pt x="73" y="326"/>
                </a:cubicBezTo>
                <a:lnTo>
                  <a:pt x="370" y="74"/>
                </a:lnTo>
                <a:lnTo>
                  <a:pt x="648" y="324"/>
                </a:lnTo>
                <a:cubicBezTo>
                  <a:pt x="706" y="366"/>
                  <a:pt x="727" y="324"/>
                  <a:pt x="727" y="324"/>
                </a:cubicBezTo>
                <a:lnTo>
                  <a:pt x="370" y="0"/>
                </a:lnTo>
                <a:lnTo>
                  <a:pt x="0" y="32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Freeform 224">
            <a:extLst>
              <a:ext uri="{FF2B5EF4-FFF2-40B4-BE49-F238E27FC236}">
                <a16:creationId xmlns:a16="http://schemas.microsoft.com/office/drawing/2014/main" id="{8FDD4255-DE4A-430C-946E-B6F0DC6EF6E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471571" y="3189289"/>
            <a:ext cx="373643" cy="324000"/>
          </a:xfrm>
          <a:custGeom>
            <a:avLst/>
            <a:gdLst>
              <a:gd name="T0" fmla="*/ 349 w 750"/>
              <a:gd name="T1" fmla="*/ 282 h 648"/>
              <a:gd name="T2" fmla="*/ 365 w 750"/>
              <a:gd name="T3" fmla="*/ 298 h 648"/>
              <a:gd name="T4" fmla="*/ 340 w 750"/>
              <a:gd name="T5" fmla="*/ 311 h 648"/>
              <a:gd name="T6" fmla="*/ 335 w 750"/>
              <a:gd name="T7" fmla="*/ 308 h 648"/>
              <a:gd name="T8" fmla="*/ 308 w 750"/>
              <a:gd name="T9" fmla="*/ 315 h 648"/>
              <a:gd name="T10" fmla="*/ 315 w 750"/>
              <a:gd name="T11" fmla="*/ 342 h 648"/>
              <a:gd name="T12" fmla="*/ 342 w 750"/>
              <a:gd name="T13" fmla="*/ 335 h 648"/>
              <a:gd name="T14" fmla="*/ 345 w 750"/>
              <a:gd name="T15" fmla="*/ 327 h 648"/>
              <a:gd name="T16" fmla="*/ 371 w 750"/>
              <a:gd name="T17" fmla="*/ 313 h 648"/>
              <a:gd name="T18" fmla="*/ 366 w 750"/>
              <a:gd name="T19" fmla="*/ 348 h 648"/>
              <a:gd name="T20" fmla="*/ 300 w 750"/>
              <a:gd name="T21" fmla="*/ 366 h 648"/>
              <a:gd name="T22" fmla="*/ 282 w 750"/>
              <a:gd name="T23" fmla="*/ 300 h 648"/>
              <a:gd name="T24" fmla="*/ 349 w 750"/>
              <a:gd name="T25" fmla="*/ 282 h 648"/>
              <a:gd name="T26" fmla="*/ 750 w 750"/>
              <a:gd name="T27" fmla="*/ 143 h 648"/>
              <a:gd name="T28" fmla="*/ 732 w 750"/>
              <a:gd name="T29" fmla="*/ 124 h 648"/>
              <a:gd name="T30" fmla="*/ 731 w 750"/>
              <a:gd name="T31" fmla="*/ 122 h 648"/>
              <a:gd name="T32" fmla="*/ 728 w 750"/>
              <a:gd name="T33" fmla="*/ 116 h 648"/>
              <a:gd name="T34" fmla="*/ 727 w 750"/>
              <a:gd name="T35" fmla="*/ 114 h 648"/>
              <a:gd name="T36" fmla="*/ 723 w 750"/>
              <a:gd name="T37" fmla="*/ 87 h 648"/>
              <a:gd name="T38" fmla="*/ 665 w 750"/>
              <a:gd name="T39" fmla="*/ 143 h 648"/>
              <a:gd name="T40" fmla="*/ 574 w 750"/>
              <a:gd name="T41" fmla="*/ 190 h 648"/>
              <a:gd name="T42" fmla="*/ 467 w 750"/>
              <a:gd name="T43" fmla="*/ 80 h 648"/>
              <a:gd name="T44" fmla="*/ 80 w 750"/>
              <a:gd name="T45" fmla="*/ 181 h 648"/>
              <a:gd name="T46" fmla="*/ 181 w 750"/>
              <a:gd name="T47" fmla="*/ 569 h 648"/>
              <a:gd name="T48" fmla="*/ 569 w 750"/>
              <a:gd name="T49" fmla="*/ 467 h 648"/>
              <a:gd name="T50" fmla="*/ 581 w 750"/>
              <a:gd name="T51" fmla="*/ 205 h 648"/>
              <a:gd name="T52" fmla="*/ 675 w 750"/>
              <a:gd name="T53" fmla="*/ 157 h 648"/>
              <a:gd name="T54" fmla="*/ 750 w 750"/>
              <a:gd name="T55" fmla="*/ 143 h 648"/>
              <a:gd name="T56" fmla="*/ 510 w 750"/>
              <a:gd name="T57" fmla="*/ 223 h 648"/>
              <a:gd name="T58" fmla="*/ 451 w 750"/>
              <a:gd name="T59" fmla="*/ 254 h 648"/>
              <a:gd name="T60" fmla="*/ 398 w 750"/>
              <a:gd name="T61" fmla="*/ 199 h 648"/>
              <a:gd name="T62" fmla="*/ 199 w 750"/>
              <a:gd name="T63" fmla="*/ 251 h 648"/>
              <a:gd name="T64" fmla="*/ 251 w 750"/>
              <a:gd name="T65" fmla="*/ 449 h 648"/>
              <a:gd name="T66" fmla="*/ 450 w 750"/>
              <a:gd name="T67" fmla="*/ 398 h 648"/>
              <a:gd name="T68" fmla="*/ 458 w 750"/>
              <a:gd name="T69" fmla="*/ 269 h 648"/>
              <a:gd name="T70" fmla="*/ 518 w 750"/>
              <a:gd name="T71" fmla="*/ 238 h 648"/>
              <a:gd name="T72" fmla="*/ 507 w 750"/>
              <a:gd name="T73" fmla="*/ 431 h 648"/>
              <a:gd name="T74" fmla="*/ 217 w 750"/>
              <a:gd name="T75" fmla="*/ 507 h 648"/>
              <a:gd name="T76" fmla="*/ 142 w 750"/>
              <a:gd name="T77" fmla="*/ 217 h 648"/>
              <a:gd name="T78" fmla="*/ 431 w 750"/>
              <a:gd name="T79" fmla="*/ 142 h 648"/>
              <a:gd name="T80" fmla="*/ 510 w 750"/>
              <a:gd name="T81" fmla="*/ 223 h 648"/>
              <a:gd name="T82" fmla="*/ 418 w 750"/>
              <a:gd name="T83" fmla="*/ 270 h 648"/>
              <a:gd name="T84" fmla="*/ 379 w 750"/>
              <a:gd name="T85" fmla="*/ 290 h 648"/>
              <a:gd name="T86" fmla="*/ 357 w 750"/>
              <a:gd name="T87" fmla="*/ 268 h 648"/>
              <a:gd name="T88" fmla="*/ 268 w 750"/>
              <a:gd name="T89" fmla="*/ 291 h 648"/>
              <a:gd name="T90" fmla="*/ 291 w 750"/>
              <a:gd name="T91" fmla="*/ 380 h 648"/>
              <a:gd name="T92" fmla="*/ 380 w 750"/>
              <a:gd name="T93" fmla="*/ 357 h 648"/>
              <a:gd name="T94" fmla="*/ 386 w 750"/>
              <a:gd name="T95" fmla="*/ 306 h 648"/>
              <a:gd name="T96" fmla="*/ 426 w 750"/>
              <a:gd name="T97" fmla="*/ 286 h 648"/>
              <a:gd name="T98" fmla="*/ 418 w 750"/>
              <a:gd name="T99" fmla="*/ 379 h 648"/>
              <a:gd name="T100" fmla="*/ 269 w 750"/>
              <a:gd name="T101" fmla="*/ 418 h 648"/>
              <a:gd name="T102" fmla="*/ 231 w 750"/>
              <a:gd name="T103" fmla="*/ 269 h 648"/>
              <a:gd name="T104" fmla="*/ 379 w 750"/>
              <a:gd name="T105" fmla="*/ 231 h 648"/>
              <a:gd name="T106" fmla="*/ 418 w 750"/>
              <a:gd name="T107" fmla="*/ 27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50" h="648">
                <a:moveTo>
                  <a:pt x="349" y="282"/>
                </a:moveTo>
                <a:cubicBezTo>
                  <a:pt x="355" y="286"/>
                  <a:pt x="361" y="292"/>
                  <a:pt x="365" y="298"/>
                </a:cubicBezTo>
                <a:lnTo>
                  <a:pt x="340" y="311"/>
                </a:lnTo>
                <a:cubicBezTo>
                  <a:pt x="338" y="310"/>
                  <a:pt x="337" y="309"/>
                  <a:pt x="335" y="308"/>
                </a:cubicBezTo>
                <a:cubicBezTo>
                  <a:pt x="326" y="302"/>
                  <a:pt x="314" y="305"/>
                  <a:pt x="308" y="315"/>
                </a:cubicBezTo>
                <a:cubicBezTo>
                  <a:pt x="302" y="324"/>
                  <a:pt x="306" y="336"/>
                  <a:pt x="315" y="342"/>
                </a:cubicBezTo>
                <a:cubicBezTo>
                  <a:pt x="325" y="347"/>
                  <a:pt x="337" y="344"/>
                  <a:pt x="342" y="335"/>
                </a:cubicBezTo>
                <a:cubicBezTo>
                  <a:pt x="344" y="332"/>
                  <a:pt x="345" y="330"/>
                  <a:pt x="345" y="327"/>
                </a:cubicBezTo>
                <a:lnTo>
                  <a:pt x="371" y="313"/>
                </a:lnTo>
                <a:cubicBezTo>
                  <a:pt x="374" y="325"/>
                  <a:pt x="372" y="338"/>
                  <a:pt x="366" y="348"/>
                </a:cubicBezTo>
                <a:cubicBezTo>
                  <a:pt x="352" y="372"/>
                  <a:pt x="323" y="379"/>
                  <a:pt x="300" y="366"/>
                </a:cubicBezTo>
                <a:cubicBezTo>
                  <a:pt x="277" y="352"/>
                  <a:pt x="269" y="323"/>
                  <a:pt x="282" y="300"/>
                </a:cubicBezTo>
                <a:cubicBezTo>
                  <a:pt x="296" y="277"/>
                  <a:pt x="326" y="269"/>
                  <a:pt x="349" y="282"/>
                </a:cubicBezTo>
                <a:close/>
                <a:moveTo>
                  <a:pt x="750" y="143"/>
                </a:moveTo>
                <a:cubicBezTo>
                  <a:pt x="750" y="143"/>
                  <a:pt x="745" y="127"/>
                  <a:pt x="732" y="124"/>
                </a:cubicBezTo>
                <a:lnTo>
                  <a:pt x="731" y="122"/>
                </a:lnTo>
                <a:lnTo>
                  <a:pt x="728" y="116"/>
                </a:lnTo>
                <a:lnTo>
                  <a:pt x="727" y="114"/>
                </a:lnTo>
                <a:cubicBezTo>
                  <a:pt x="733" y="101"/>
                  <a:pt x="723" y="87"/>
                  <a:pt x="723" y="87"/>
                </a:cubicBezTo>
                <a:cubicBezTo>
                  <a:pt x="687" y="101"/>
                  <a:pt x="671" y="129"/>
                  <a:pt x="665" y="143"/>
                </a:cubicBezTo>
                <a:lnTo>
                  <a:pt x="574" y="190"/>
                </a:lnTo>
                <a:cubicBezTo>
                  <a:pt x="550" y="146"/>
                  <a:pt x="514" y="107"/>
                  <a:pt x="467" y="80"/>
                </a:cubicBezTo>
                <a:cubicBezTo>
                  <a:pt x="332" y="0"/>
                  <a:pt x="159" y="46"/>
                  <a:pt x="80" y="181"/>
                </a:cubicBezTo>
                <a:cubicBezTo>
                  <a:pt x="0" y="316"/>
                  <a:pt x="46" y="490"/>
                  <a:pt x="181" y="569"/>
                </a:cubicBezTo>
                <a:cubicBezTo>
                  <a:pt x="316" y="648"/>
                  <a:pt x="490" y="603"/>
                  <a:pt x="569" y="467"/>
                </a:cubicBezTo>
                <a:cubicBezTo>
                  <a:pt x="617" y="384"/>
                  <a:pt x="619" y="286"/>
                  <a:pt x="581" y="205"/>
                </a:cubicBezTo>
                <a:lnTo>
                  <a:pt x="675" y="157"/>
                </a:lnTo>
                <a:cubicBezTo>
                  <a:pt x="691" y="160"/>
                  <a:pt x="720" y="162"/>
                  <a:pt x="750" y="143"/>
                </a:cubicBezTo>
                <a:close/>
                <a:moveTo>
                  <a:pt x="510" y="223"/>
                </a:moveTo>
                <a:lnTo>
                  <a:pt x="451" y="254"/>
                </a:lnTo>
                <a:cubicBezTo>
                  <a:pt x="439" y="232"/>
                  <a:pt x="421" y="212"/>
                  <a:pt x="398" y="199"/>
                </a:cubicBezTo>
                <a:cubicBezTo>
                  <a:pt x="328" y="158"/>
                  <a:pt x="239" y="181"/>
                  <a:pt x="199" y="251"/>
                </a:cubicBezTo>
                <a:cubicBezTo>
                  <a:pt x="158" y="320"/>
                  <a:pt x="181" y="409"/>
                  <a:pt x="251" y="449"/>
                </a:cubicBezTo>
                <a:cubicBezTo>
                  <a:pt x="320" y="490"/>
                  <a:pt x="409" y="467"/>
                  <a:pt x="450" y="398"/>
                </a:cubicBezTo>
                <a:cubicBezTo>
                  <a:pt x="474" y="357"/>
                  <a:pt x="475" y="309"/>
                  <a:pt x="458" y="269"/>
                </a:cubicBezTo>
                <a:lnTo>
                  <a:pt x="518" y="238"/>
                </a:lnTo>
                <a:cubicBezTo>
                  <a:pt x="544" y="298"/>
                  <a:pt x="543" y="370"/>
                  <a:pt x="507" y="431"/>
                </a:cubicBezTo>
                <a:cubicBezTo>
                  <a:pt x="448" y="532"/>
                  <a:pt x="318" y="566"/>
                  <a:pt x="217" y="507"/>
                </a:cubicBezTo>
                <a:cubicBezTo>
                  <a:pt x="116" y="448"/>
                  <a:pt x="82" y="318"/>
                  <a:pt x="142" y="217"/>
                </a:cubicBezTo>
                <a:cubicBezTo>
                  <a:pt x="201" y="116"/>
                  <a:pt x="330" y="82"/>
                  <a:pt x="431" y="142"/>
                </a:cubicBezTo>
                <a:cubicBezTo>
                  <a:pt x="466" y="162"/>
                  <a:pt x="492" y="190"/>
                  <a:pt x="510" y="223"/>
                </a:cubicBezTo>
                <a:close/>
                <a:moveTo>
                  <a:pt x="418" y="270"/>
                </a:moveTo>
                <a:lnTo>
                  <a:pt x="379" y="290"/>
                </a:lnTo>
                <a:cubicBezTo>
                  <a:pt x="374" y="282"/>
                  <a:pt x="366" y="274"/>
                  <a:pt x="357" y="268"/>
                </a:cubicBezTo>
                <a:cubicBezTo>
                  <a:pt x="326" y="250"/>
                  <a:pt x="286" y="260"/>
                  <a:pt x="268" y="291"/>
                </a:cubicBezTo>
                <a:cubicBezTo>
                  <a:pt x="250" y="322"/>
                  <a:pt x="261" y="362"/>
                  <a:pt x="291" y="380"/>
                </a:cubicBezTo>
                <a:cubicBezTo>
                  <a:pt x="322" y="398"/>
                  <a:pt x="362" y="388"/>
                  <a:pt x="380" y="357"/>
                </a:cubicBezTo>
                <a:cubicBezTo>
                  <a:pt x="389" y="341"/>
                  <a:pt x="391" y="322"/>
                  <a:pt x="386" y="306"/>
                </a:cubicBezTo>
                <a:lnTo>
                  <a:pt x="426" y="286"/>
                </a:lnTo>
                <a:cubicBezTo>
                  <a:pt x="437" y="315"/>
                  <a:pt x="435" y="349"/>
                  <a:pt x="418" y="379"/>
                </a:cubicBezTo>
                <a:cubicBezTo>
                  <a:pt x="387" y="431"/>
                  <a:pt x="321" y="448"/>
                  <a:pt x="269" y="418"/>
                </a:cubicBezTo>
                <a:cubicBezTo>
                  <a:pt x="218" y="388"/>
                  <a:pt x="200" y="321"/>
                  <a:pt x="231" y="269"/>
                </a:cubicBezTo>
                <a:cubicBezTo>
                  <a:pt x="261" y="218"/>
                  <a:pt x="327" y="200"/>
                  <a:pt x="379" y="231"/>
                </a:cubicBezTo>
                <a:cubicBezTo>
                  <a:pt x="396" y="241"/>
                  <a:pt x="409" y="254"/>
                  <a:pt x="418" y="27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1" name="Freeform 279">
            <a:extLst>
              <a:ext uri="{FF2B5EF4-FFF2-40B4-BE49-F238E27FC236}">
                <a16:creationId xmlns:a16="http://schemas.microsoft.com/office/drawing/2014/main" id="{B8F0835C-161E-4F18-B681-2C1979B4A5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412829" y="3094921"/>
            <a:ext cx="293344" cy="252000"/>
          </a:xfrm>
          <a:custGeom>
            <a:avLst/>
            <a:gdLst>
              <a:gd name="T0" fmla="*/ 429 w 779"/>
              <a:gd name="T1" fmla="*/ 303 h 674"/>
              <a:gd name="T2" fmla="*/ 412 w 779"/>
              <a:gd name="T3" fmla="*/ 373 h 674"/>
              <a:gd name="T4" fmla="*/ 399 w 779"/>
              <a:gd name="T5" fmla="*/ 461 h 674"/>
              <a:gd name="T6" fmla="*/ 385 w 779"/>
              <a:gd name="T7" fmla="*/ 461 h 674"/>
              <a:gd name="T8" fmla="*/ 370 w 779"/>
              <a:gd name="T9" fmla="*/ 373 h 674"/>
              <a:gd name="T10" fmla="*/ 354 w 779"/>
              <a:gd name="T11" fmla="*/ 303 h 674"/>
              <a:gd name="T12" fmla="*/ 339 w 779"/>
              <a:gd name="T13" fmla="*/ 213 h 674"/>
              <a:gd name="T14" fmla="*/ 353 w 779"/>
              <a:gd name="T15" fmla="*/ 173 h 674"/>
              <a:gd name="T16" fmla="*/ 392 w 779"/>
              <a:gd name="T17" fmla="*/ 158 h 674"/>
              <a:gd name="T18" fmla="*/ 430 w 779"/>
              <a:gd name="T19" fmla="*/ 173 h 674"/>
              <a:gd name="T20" fmla="*/ 445 w 779"/>
              <a:gd name="T21" fmla="*/ 212 h 674"/>
              <a:gd name="T22" fmla="*/ 429 w 779"/>
              <a:gd name="T23" fmla="*/ 303 h 674"/>
              <a:gd name="T24" fmla="*/ 429 w 779"/>
              <a:gd name="T25" fmla="*/ 596 h 674"/>
              <a:gd name="T26" fmla="*/ 392 w 779"/>
              <a:gd name="T27" fmla="*/ 611 h 674"/>
              <a:gd name="T28" fmla="*/ 356 w 779"/>
              <a:gd name="T29" fmla="*/ 596 h 674"/>
              <a:gd name="T30" fmla="*/ 341 w 779"/>
              <a:gd name="T31" fmla="*/ 559 h 674"/>
              <a:gd name="T32" fmla="*/ 356 w 779"/>
              <a:gd name="T33" fmla="*/ 522 h 674"/>
              <a:gd name="T34" fmla="*/ 392 w 779"/>
              <a:gd name="T35" fmla="*/ 507 h 674"/>
              <a:gd name="T36" fmla="*/ 429 w 779"/>
              <a:gd name="T37" fmla="*/ 522 h 674"/>
              <a:gd name="T38" fmla="*/ 444 w 779"/>
              <a:gd name="T39" fmla="*/ 559 h 674"/>
              <a:gd name="T40" fmla="*/ 429 w 779"/>
              <a:gd name="T41" fmla="*/ 596 h 674"/>
              <a:gd name="T42" fmla="*/ 765 w 779"/>
              <a:gd name="T43" fmla="*/ 631 h 674"/>
              <a:gd name="T44" fmla="*/ 614 w 779"/>
              <a:gd name="T45" fmla="*/ 370 h 674"/>
              <a:gd name="T46" fmla="*/ 565 w 779"/>
              <a:gd name="T47" fmla="*/ 285 h 674"/>
              <a:gd name="T48" fmla="*/ 414 w 779"/>
              <a:gd name="T49" fmla="*/ 24 h 674"/>
              <a:gd name="T50" fmla="*/ 365 w 779"/>
              <a:gd name="T51" fmla="*/ 24 h 674"/>
              <a:gd name="T52" fmla="*/ 214 w 779"/>
              <a:gd name="T53" fmla="*/ 285 h 674"/>
              <a:gd name="T54" fmla="*/ 165 w 779"/>
              <a:gd name="T55" fmla="*/ 370 h 674"/>
              <a:gd name="T56" fmla="*/ 14 w 779"/>
              <a:gd name="T57" fmla="*/ 631 h 674"/>
              <a:gd name="T58" fmla="*/ 39 w 779"/>
              <a:gd name="T59" fmla="*/ 674 h 674"/>
              <a:gd name="T60" fmla="*/ 340 w 779"/>
              <a:gd name="T61" fmla="*/ 674 h 674"/>
              <a:gd name="T62" fmla="*/ 439 w 779"/>
              <a:gd name="T63" fmla="*/ 674 h 674"/>
              <a:gd name="T64" fmla="*/ 740 w 779"/>
              <a:gd name="T65" fmla="*/ 674 h 674"/>
              <a:gd name="T66" fmla="*/ 765 w 779"/>
              <a:gd name="T67" fmla="*/ 631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79" h="674">
                <a:moveTo>
                  <a:pt x="429" y="303"/>
                </a:moveTo>
                <a:lnTo>
                  <a:pt x="412" y="373"/>
                </a:lnTo>
                <a:cubicBezTo>
                  <a:pt x="406" y="398"/>
                  <a:pt x="402" y="427"/>
                  <a:pt x="399" y="461"/>
                </a:cubicBezTo>
                <a:lnTo>
                  <a:pt x="385" y="461"/>
                </a:lnTo>
                <a:cubicBezTo>
                  <a:pt x="384" y="437"/>
                  <a:pt x="379" y="408"/>
                  <a:pt x="370" y="373"/>
                </a:cubicBezTo>
                <a:lnTo>
                  <a:pt x="354" y="303"/>
                </a:lnTo>
                <a:cubicBezTo>
                  <a:pt x="344" y="261"/>
                  <a:pt x="339" y="231"/>
                  <a:pt x="339" y="213"/>
                </a:cubicBezTo>
                <a:cubicBezTo>
                  <a:pt x="339" y="196"/>
                  <a:pt x="344" y="183"/>
                  <a:pt x="353" y="173"/>
                </a:cubicBezTo>
                <a:cubicBezTo>
                  <a:pt x="363" y="163"/>
                  <a:pt x="376" y="158"/>
                  <a:pt x="392" y="158"/>
                </a:cubicBezTo>
                <a:cubicBezTo>
                  <a:pt x="407" y="158"/>
                  <a:pt x="420" y="163"/>
                  <a:pt x="430" y="173"/>
                </a:cubicBezTo>
                <a:cubicBezTo>
                  <a:pt x="440" y="184"/>
                  <a:pt x="445" y="196"/>
                  <a:pt x="445" y="212"/>
                </a:cubicBezTo>
                <a:cubicBezTo>
                  <a:pt x="445" y="228"/>
                  <a:pt x="440" y="259"/>
                  <a:pt x="429" y="303"/>
                </a:cubicBezTo>
                <a:close/>
                <a:moveTo>
                  <a:pt x="429" y="596"/>
                </a:moveTo>
                <a:cubicBezTo>
                  <a:pt x="419" y="606"/>
                  <a:pt x="407" y="611"/>
                  <a:pt x="392" y="611"/>
                </a:cubicBezTo>
                <a:cubicBezTo>
                  <a:pt x="378" y="611"/>
                  <a:pt x="366" y="606"/>
                  <a:pt x="356" y="596"/>
                </a:cubicBezTo>
                <a:cubicBezTo>
                  <a:pt x="346" y="586"/>
                  <a:pt x="341" y="574"/>
                  <a:pt x="341" y="559"/>
                </a:cubicBezTo>
                <a:cubicBezTo>
                  <a:pt x="341" y="545"/>
                  <a:pt x="346" y="533"/>
                  <a:pt x="356" y="522"/>
                </a:cubicBezTo>
                <a:cubicBezTo>
                  <a:pt x="366" y="512"/>
                  <a:pt x="378" y="507"/>
                  <a:pt x="392" y="507"/>
                </a:cubicBezTo>
                <a:cubicBezTo>
                  <a:pt x="407" y="507"/>
                  <a:pt x="419" y="512"/>
                  <a:pt x="429" y="522"/>
                </a:cubicBezTo>
                <a:cubicBezTo>
                  <a:pt x="439" y="533"/>
                  <a:pt x="444" y="545"/>
                  <a:pt x="444" y="559"/>
                </a:cubicBezTo>
                <a:cubicBezTo>
                  <a:pt x="444" y="574"/>
                  <a:pt x="439" y="586"/>
                  <a:pt x="429" y="596"/>
                </a:cubicBezTo>
                <a:close/>
                <a:moveTo>
                  <a:pt x="765" y="631"/>
                </a:moveTo>
                <a:lnTo>
                  <a:pt x="614" y="370"/>
                </a:lnTo>
                <a:cubicBezTo>
                  <a:pt x="601" y="347"/>
                  <a:pt x="579" y="308"/>
                  <a:pt x="565" y="285"/>
                </a:cubicBezTo>
                <a:lnTo>
                  <a:pt x="414" y="24"/>
                </a:lnTo>
                <a:cubicBezTo>
                  <a:pt x="401" y="0"/>
                  <a:pt x="378" y="0"/>
                  <a:pt x="365" y="24"/>
                </a:cubicBezTo>
                <a:lnTo>
                  <a:pt x="214" y="285"/>
                </a:lnTo>
                <a:cubicBezTo>
                  <a:pt x="200" y="308"/>
                  <a:pt x="178" y="347"/>
                  <a:pt x="165" y="370"/>
                </a:cubicBezTo>
                <a:lnTo>
                  <a:pt x="14" y="631"/>
                </a:lnTo>
                <a:cubicBezTo>
                  <a:pt x="0" y="655"/>
                  <a:pt x="11" y="674"/>
                  <a:pt x="39" y="674"/>
                </a:cubicBezTo>
                <a:lnTo>
                  <a:pt x="340" y="674"/>
                </a:lnTo>
                <a:cubicBezTo>
                  <a:pt x="367" y="674"/>
                  <a:pt x="412" y="674"/>
                  <a:pt x="439" y="674"/>
                </a:cubicBezTo>
                <a:lnTo>
                  <a:pt x="740" y="674"/>
                </a:lnTo>
                <a:cubicBezTo>
                  <a:pt x="768" y="674"/>
                  <a:pt x="779" y="655"/>
                  <a:pt x="765" y="63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" name="Freeform 225">
            <a:extLst>
              <a:ext uri="{FF2B5EF4-FFF2-40B4-BE49-F238E27FC236}">
                <a16:creationId xmlns:a16="http://schemas.microsoft.com/office/drawing/2014/main" id="{03C2E875-4454-4D4B-A2DA-AF0396DFEC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27660" y="3059050"/>
            <a:ext cx="276420" cy="324000"/>
          </a:xfrm>
          <a:custGeom>
            <a:avLst/>
            <a:gdLst>
              <a:gd name="T0" fmla="*/ 427 w 642"/>
              <a:gd name="T1" fmla="*/ 662 h 746"/>
              <a:gd name="T2" fmla="*/ 429 w 642"/>
              <a:gd name="T3" fmla="*/ 625 h 746"/>
              <a:gd name="T4" fmla="*/ 555 w 642"/>
              <a:gd name="T5" fmla="*/ 478 h 746"/>
              <a:gd name="T6" fmla="*/ 427 w 642"/>
              <a:gd name="T7" fmla="*/ 662 h 746"/>
              <a:gd name="T8" fmla="*/ 453 w 642"/>
              <a:gd name="T9" fmla="*/ 171 h 746"/>
              <a:gd name="T10" fmla="*/ 360 w 642"/>
              <a:gd name="T11" fmla="*/ 0 h 746"/>
              <a:gd name="T12" fmla="*/ 270 w 642"/>
              <a:gd name="T13" fmla="*/ 163 h 746"/>
              <a:gd name="T14" fmla="*/ 202 w 642"/>
              <a:gd name="T15" fmla="*/ 656 h 746"/>
              <a:gd name="T16" fmla="*/ 540 w 642"/>
              <a:gd name="T17" fmla="*/ 635 h 746"/>
              <a:gd name="T18" fmla="*/ 453 w 642"/>
              <a:gd name="T19" fmla="*/ 171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42" h="746">
                <a:moveTo>
                  <a:pt x="427" y="662"/>
                </a:moveTo>
                <a:cubicBezTo>
                  <a:pt x="406" y="654"/>
                  <a:pt x="400" y="642"/>
                  <a:pt x="429" y="625"/>
                </a:cubicBezTo>
                <a:cubicBezTo>
                  <a:pt x="457" y="608"/>
                  <a:pt x="501" y="578"/>
                  <a:pt x="555" y="478"/>
                </a:cubicBezTo>
                <a:cubicBezTo>
                  <a:pt x="555" y="478"/>
                  <a:pt x="545" y="627"/>
                  <a:pt x="427" y="662"/>
                </a:cubicBezTo>
                <a:close/>
                <a:moveTo>
                  <a:pt x="453" y="171"/>
                </a:moveTo>
                <a:cubicBezTo>
                  <a:pt x="390" y="104"/>
                  <a:pt x="360" y="0"/>
                  <a:pt x="360" y="0"/>
                </a:cubicBezTo>
                <a:cubicBezTo>
                  <a:pt x="360" y="0"/>
                  <a:pt x="322" y="103"/>
                  <a:pt x="270" y="163"/>
                </a:cubicBezTo>
                <a:cubicBezTo>
                  <a:pt x="219" y="223"/>
                  <a:pt x="0" y="463"/>
                  <a:pt x="202" y="656"/>
                </a:cubicBezTo>
                <a:cubicBezTo>
                  <a:pt x="309" y="746"/>
                  <a:pt x="463" y="733"/>
                  <a:pt x="540" y="635"/>
                </a:cubicBezTo>
                <a:cubicBezTo>
                  <a:pt x="617" y="536"/>
                  <a:pt x="642" y="377"/>
                  <a:pt x="453" y="17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64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97" grpId="0"/>
      <p:bldP spid="100" grpId="0" animBg="1"/>
      <p:bldP spid="101" grpId="0" animBg="1"/>
      <p:bldP spid="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19561C1-93D1-478C-98D6-685A2C3CECD0}"/>
              </a:ext>
            </a:extLst>
          </p:cNvPr>
          <p:cNvSpPr/>
          <p:nvPr/>
        </p:nvSpPr>
        <p:spPr>
          <a:xfrm rot="5400000">
            <a:off x="1440986" y="231026"/>
            <a:ext cx="154185" cy="17482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5782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ENVIRONMENTAL OVERVIEW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638EF11-4309-4FFB-8504-97CB1B413651}"/>
              </a:ext>
            </a:extLst>
          </p:cNvPr>
          <p:cNvGrpSpPr/>
          <p:nvPr/>
        </p:nvGrpSpPr>
        <p:grpSpPr>
          <a:xfrm>
            <a:off x="371942" y="2146896"/>
            <a:ext cx="8242232" cy="4283617"/>
            <a:chOff x="104553" y="1055299"/>
            <a:chExt cx="10439318" cy="5416218"/>
          </a:xfrm>
        </p:grpSpPr>
        <p:sp>
          <p:nvSpPr>
            <p:cNvPr id="66" name="Oval 1">
              <a:extLst>
                <a:ext uri="{FF2B5EF4-FFF2-40B4-BE49-F238E27FC236}">
                  <a16:creationId xmlns:a16="http://schemas.microsoft.com/office/drawing/2014/main" id="{9C82ACD8-77DD-45C3-BE66-7841DE8B5E5D}"/>
                </a:ext>
              </a:extLst>
            </p:cNvPr>
            <p:cNvSpPr/>
            <p:nvPr/>
          </p:nvSpPr>
          <p:spPr>
            <a:xfrm>
              <a:off x="2823588" y="1135464"/>
              <a:ext cx="5285432" cy="533605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7" name="Straight Arrow Connector 17">
              <a:extLst>
                <a:ext uri="{FF2B5EF4-FFF2-40B4-BE49-F238E27FC236}">
                  <a16:creationId xmlns:a16="http://schemas.microsoft.com/office/drawing/2014/main" id="{6DFBE307-AA23-4688-B766-BEDD8DF21E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1468" y="1916911"/>
              <a:ext cx="53175" cy="3773159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3">
              <a:extLst>
                <a:ext uri="{FF2B5EF4-FFF2-40B4-BE49-F238E27FC236}">
                  <a16:creationId xmlns:a16="http://schemas.microsoft.com/office/drawing/2014/main" id="{78AAD0AE-D987-44AA-9540-E41295BB2D0D}"/>
                </a:ext>
              </a:extLst>
            </p:cNvPr>
            <p:cNvCxnSpPr>
              <a:cxnSpLocks/>
              <a:stCxn id="66" idx="3"/>
              <a:endCxn id="66" idx="5"/>
            </p:cNvCxnSpPr>
            <p:nvPr/>
          </p:nvCxnSpPr>
          <p:spPr>
            <a:xfrm>
              <a:off x="3597622" y="5690070"/>
              <a:ext cx="37373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9">
              <a:extLst>
                <a:ext uri="{FF2B5EF4-FFF2-40B4-BE49-F238E27FC236}">
                  <a16:creationId xmlns:a16="http://schemas.microsoft.com/office/drawing/2014/main" id="{D007E3E7-77EC-497E-968C-8B1EFCA3A8A3}"/>
                </a:ext>
              </a:extLst>
            </p:cNvPr>
            <p:cNvCxnSpPr>
              <a:cxnSpLocks/>
              <a:stCxn id="66" idx="1"/>
              <a:endCxn id="66" idx="7"/>
            </p:cNvCxnSpPr>
            <p:nvPr/>
          </p:nvCxnSpPr>
          <p:spPr>
            <a:xfrm>
              <a:off x="3597622" y="1916911"/>
              <a:ext cx="37373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13">
              <a:extLst>
                <a:ext uri="{FF2B5EF4-FFF2-40B4-BE49-F238E27FC236}">
                  <a16:creationId xmlns:a16="http://schemas.microsoft.com/office/drawing/2014/main" id="{71898A71-A234-4015-969D-A8389EECC7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4571" y="1916912"/>
              <a:ext cx="16810" cy="37731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15">
              <a:extLst>
                <a:ext uri="{FF2B5EF4-FFF2-40B4-BE49-F238E27FC236}">
                  <a16:creationId xmlns:a16="http://schemas.microsoft.com/office/drawing/2014/main" id="{DA8EBAF0-F263-4409-8C20-150A275EFCB9}"/>
                </a:ext>
              </a:extLst>
            </p:cNvPr>
            <p:cNvCxnSpPr>
              <a:cxnSpLocks/>
            </p:cNvCxnSpPr>
            <p:nvPr/>
          </p:nvCxnSpPr>
          <p:spPr>
            <a:xfrm>
              <a:off x="4459536" y="5552567"/>
              <a:ext cx="0" cy="107789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20">
              <a:extLst>
                <a:ext uri="{FF2B5EF4-FFF2-40B4-BE49-F238E27FC236}">
                  <a16:creationId xmlns:a16="http://schemas.microsoft.com/office/drawing/2014/main" id="{6A9617BD-FD54-4586-A5E1-C31EB7C8E3E3}"/>
                </a:ext>
              </a:extLst>
            </p:cNvPr>
            <p:cNvSpPr txBox="1"/>
            <p:nvPr/>
          </p:nvSpPr>
          <p:spPr>
            <a:xfrm>
              <a:off x="4536145" y="5719785"/>
              <a:ext cx="18667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Valence Band</a:t>
              </a:r>
            </a:p>
          </p:txBody>
        </p:sp>
        <p:sp>
          <p:nvSpPr>
            <p:cNvPr id="73" name="TextBox 22">
              <a:extLst>
                <a:ext uri="{FF2B5EF4-FFF2-40B4-BE49-F238E27FC236}">
                  <a16:creationId xmlns:a16="http://schemas.microsoft.com/office/drawing/2014/main" id="{4B5C4013-FA55-4F06-A098-376D153A8E22}"/>
                </a:ext>
              </a:extLst>
            </p:cNvPr>
            <p:cNvSpPr txBox="1"/>
            <p:nvPr/>
          </p:nvSpPr>
          <p:spPr>
            <a:xfrm>
              <a:off x="4040045" y="1425533"/>
              <a:ext cx="2329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Conduction Band</a:t>
              </a:r>
            </a:p>
          </p:txBody>
        </p:sp>
        <p:sp>
          <p:nvSpPr>
            <p:cNvPr id="74" name="TextBox 24">
              <a:extLst>
                <a:ext uri="{FF2B5EF4-FFF2-40B4-BE49-F238E27FC236}">
                  <a16:creationId xmlns:a16="http://schemas.microsoft.com/office/drawing/2014/main" id="{275808CD-ED35-41DC-B748-A844E53E4496}"/>
                </a:ext>
              </a:extLst>
            </p:cNvPr>
            <p:cNvSpPr txBox="1"/>
            <p:nvPr/>
          </p:nvSpPr>
          <p:spPr>
            <a:xfrm>
              <a:off x="6893338" y="1948635"/>
              <a:ext cx="3658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e</a:t>
              </a:r>
            </a:p>
          </p:txBody>
        </p:sp>
        <p:sp>
          <p:nvSpPr>
            <p:cNvPr id="75" name="TextBox 27">
              <a:extLst>
                <a:ext uri="{FF2B5EF4-FFF2-40B4-BE49-F238E27FC236}">
                  <a16:creationId xmlns:a16="http://schemas.microsoft.com/office/drawing/2014/main" id="{91CE4CBD-42E3-4AC6-9C9F-B27D796F9299}"/>
                </a:ext>
              </a:extLst>
            </p:cNvPr>
            <p:cNvSpPr txBox="1"/>
            <p:nvPr/>
          </p:nvSpPr>
          <p:spPr>
            <a:xfrm>
              <a:off x="6893338" y="5139355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h</a:t>
              </a:r>
            </a:p>
          </p:txBody>
        </p:sp>
        <p:sp>
          <p:nvSpPr>
            <p:cNvPr id="76" name="TextBox 28">
              <a:extLst>
                <a:ext uri="{FF2B5EF4-FFF2-40B4-BE49-F238E27FC236}">
                  <a16:creationId xmlns:a16="http://schemas.microsoft.com/office/drawing/2014/main" id="{4269DCBA-05D5-42B9-8AF1-BCCDA7BC46CF}"/>
                </a:ext>
              </a:extLst>
            </p:cNvPr>
            <p:cNvSpPr txBox="1"/>
            <p:nvPr/>
          </p:nvSpPr>
          <p:spPr>
            <a:xfrm>
              <a:off x="7043014" y="500017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+</a:t>
              </a:r>
            </a:p>
          </p:txBody>
        </p:sp>
        <p:sp>
          <p:nvSpPr>
            <p:cNvPr id="77" name="TextBox 29">
              <a:extLst>
                <a:ext uri="{FF2B5EF4-FFF2-40B4-BE49-F238E27FC236}">
                  <a16:creationId xmlns:a16="http://schemas.microsoft.com/office/drawing/2014/main" id="{EAEB267C-D5F3-42CB-B39A-54669D7ADB57}"/>
                </a:ext>
              </a:extLst>
            </p:cNvPr>
            <p:cNvSpPr txBox="1"/>
            <p:nvPr/>
          </p:nvSpPr>
          <p:spPr>
            <a:xfrm>
              <a:off x="7064558" y="1937437"/>
              <a:ext cx="2471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-</a:t>
              </a:r>
            </a:p>
          </p:txBody>
        </p:sp>
        <p:sp>
          <p:nvSpPr>
            <p:cNvPr id="78" name="TextBox 30">
              <a:extLst>
                <a:ext uri="{FF2B5EF4-FFF2-40B4-BE49-F238E27FC236}">
                  <a16:creationId xmlns:a16="http://schemas.microsoft.com/office/drawing/2014/main" id="{8B608CD0-4C9D-401C-84F3-583F66208DE6}"/>
                </a:ext>
              </a:extLst>
            </p:cNvPr>
            <p:cNvSpPr txBox="1"/>
            <p:nvPr/>
          </p:nvSpPr>
          <p:spPr>
            <a:xfrm rot="16200000">
              <a:off x="3743397" y="3783614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Band Gap</a:t>
              </a:r>
            </a:p>
          </p:txBody>
        </p:sp>
        <p:sp>
          <p:nvSpPr>
            <p:cNvPr id="79" name="TextBox 31">
              <a:extLst>
                <a:ext uri="{FF2B5EF4-FFF2-40B4-BE49-F238E27FC236}">
                  <a16:creationId xmlns:a16="http://schemas.microsoft.com/office/drawing/2014/main" id="{3AA3ACDC-12C3-485D-95FF-6C41ADD93BCF}"/>
                </a:ext>
              </a:extLst>
            </p:cNvPr>
            <p:cNvSpPr txBox="1"/>
            <p:nvPr/>
          </p:nvSpPr>
          <p:spPr>
            <a:xfrm>
              <a:off x="7641326" y="1265372"/>
              <a:ext cx="2902545" cy="58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Chemical radical</a:t>
              </a:r>
              <a:endParaRPr lang="en-GB" sz="2400" b="1" baseline="30000" dirty="0"/>
            </a:p>
          </p:txBody>
        </p:sp>
        <p:sp>
          <p:nvSpPr>
            <p:cNvPr id="80" name="TextBox 32">
              <a:extLst>
                <a:ext uri="{FF2B5EF4-FFF2-40B4-BE49-F238E27FC236}">
                  <a16:creationId xmlns:a16="http://schemas.microsoft.com/office/drawing/2014/main" id="{5BAD7EFB-4CD6-44E5-AA57-68946E32B526}"/>
                </a:ext>
              </a:extLst>
            </p:cNvPr>
            <p:cNvSpPr txBox="1"/>
            <p:nvPr/>
          </p:nvSpPr>
          <p:spPr>
            <a:xfrm>
              <a:off x="7472196" y="5484223"/>
              <a:ext cx="2870366" cy="583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Chemical radical</a:t>
              </a:r>
              <a:endParaRPr lang="en-GB" sz="2400" b="1" baseline="30000" dirty="0"/>
            </a:p>
          </p:txBody>
        </p:sp>
        <p:sp>
          <p:nvSpPr>
            <p:cNvPr id="81" name="Arrow: Circular 38">
              <a:extLst>
                <a:ext uri="{FF2B5EF4-FFF2-40B4-BE49-F238E27FC236}">
                  <a16:creationId xmlns:a16="http://schemas.microsoft.com/office/drawing/2014/main" id="{B25B6C72-DCF2-4949-8E46-D1B7C2D322C7}"/>
                </a:ext>
              </a:extLst>
            </p:cNvPr>
            <p:cNvSpPr/>
            <p:nvPr/>
          </p:nvSpPr>
          <p:spPr>
            <a:xfrm rot="2853780">
              <a:off x="7225020" y="4660630"/>
              <a:ext cx="673305" cy="1170332"/>
            </a:xfrm>
            <a:prstGeom prst="circular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p:sp>
          <p:nvSpPr>
            <p:cNvPr id="103" name="Lightning Bolt 2068">
              <a:extLst>
                <a:ext uri="{FF2B5EF4-FFF2-40B4-BE49-F238E27FC236}">
                  <a16:creationId xmlns:a16="http://schemas.microsoft.com/office/drawing/2014/main" id="{DBC9CE5C-09C7-4932-9653-2183543A5D9E}"/>
                </a:ext>
              </a:extLst>
            </p:cNvPr>
            <p:cNvSpPr/>
            <p:nvPr/>
          </p:nvSpPr>
          <p:spPr>
            <a:xfrm>
              <a:off x="529632" y="2400875"/>
              <a:ext cx="1941907" cy="2323960"/>
            </a:xfrm>
            <a:prstGeom prst="lightningBolt">
              <a:avLst/>
            </a:prstGeom>
            <a:solidFill>
              <a:srgbClr val="F7D17F"/>
            </a:solidFill>
            <a:ln>
              <a:solidFill>
                <a:srgbClr val="F7D1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4" name="TextBox 60">
              <a:extLst>
                <a:ext uri="{FF2B5EF4-FFF2-40B4-BE49-F238E27FC236}">
                  <a16:creationId xmlns:a16="http://schemas.microsoft.com/office/drawing/2014/main" id="{46613F98-8084-483B-96D3-12EAECC5183E}"/>
                </a:ext>
              </a:extLst>
            </p:cNvPr>
            <p:cNvSpPr txBox="1"/>
            <p:nvPr/>
          </p:nvSpPr>
          <p:spPr>
            <a:xfrm>
              <a:off x="104553" y="1329647"/>
              <a:ext cx="2333808" cy="58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Light energy</a:t>
              </a:r>
            </a:p>
          </p:txBody>
        </p:sp>
        <p:sp>
          <p:nvSpPr>
            <p:cNvPr id="105" name="Arrow: Circular 62">
              <a:extLst>
                <a:ext uri="{FF2B5EF4-FFF2-40B4-BE49-F238E27FC236}">
                  <a16:creationId xmlns:a16="http://schemas.microsoft.com/office/drawing/2014/main" id="{6A572263-F461-4A32-B7AE-A6CAF350B748}"/>
                </a:ext>
              </a:extLst>
            </p:cNvPr>
            <p:cNvSpPr/>
            <p:nvPr/>
          </p:nvSpPr>
          <p:spPr>
            <a:xfrm rot="19454028">
              <a:off x="7033869" y="1055299"/>
              <a:ext cx="673305" cy="1170332"/>
            </a:xfrm>
            <a:prstGeom prst="circular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3B0D351A-F81A-49F8-BBFE-AD7B2EE4C25B}"/>
              </a:ext>
            </a:extLst>
          </p:cNvPr>
          <p:cNvSpPr txBox="1"/>
          <p:nvPr/>
        </p:nvSpPr>
        <p:spPr>
          <a:xfrm>
            <a:off x="2365620" y="1387429"/>
            <a:ext cx="7460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PHOTOCATALYSIS AS AN ADVANCED OXIDATION PROCESS</a:t>
            </a:r>
          </a:p>
        </p:txBody>
      </p: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A6A3791E-89D5-41CA-AD9F-080359E9BEC6}"/>
              </a:ext>
            </a:extLst>
          </p:cNvPr>
          <p:cNvCxnSpPr>
            <a:cxnSpLocks/>
          </p:cNvCxnSpPr>
          <p:nvPr/>
        </p:nvCxnSpPr>
        <p:spPr>
          <a:xfrm>
            <a:off x="2005781" y="1787539"/>
            <a:ext cx="8072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id="{FC073CC4-A21E-4C47-B5A3-C0382F0134C7}"/>
              </a:ext>
            </a:extLst>
          </p:cNvPr>
          <p:cNvSpPr txBox="1"/>
          <p:nvPr/>
        </p:nvSpPr>
        <p:spPr>
          <a:xfrm>
            <a:off x="300614" y="2747614"/>
            <a:ext cx="204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h</a:t>
            </a:r>
            <a:r>
              <a:rPr lang="en-GB" sz="2400" i="1" dirty="0" err="1"/>
              <a:t>v</a:t>
            </a:r>
            <a:r>
              <a:rPr lang="en-GB" sz="2400" i="1" dirty="0"/>
              <a:t> </a:t>
            </a:r>
            <a:r>
              <a:rPr lang="en-GB" sz="2400" dirty="0"/>
              <a:t>&gt; Band gap</a:t>
            </a: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24A511E6-0FCA-4389-A856-F47B98F38FCB}"/>
              </a:ext>
            </a:extLst>
          </p:cNvPr>
          <p:cNvSpPr/>
          <p:nvPr/>
        </p:nvSpPr>
        <p:spPr>
          <a:xfrm>
            <a:off x="8713647" y="2379946"/>
            <a:ext cx="704715" cy="3804500"/>
          </a:xfrm>
          <a:prstGeom prst="curvedRightArrow">
            <a:avLst>
              <a:gd name="adj1" fmla="val 25000"/>
              <a:gd name="adj2" fmla="val 5319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28541-66F5-4D8F-82B7-A9CD0D954BF2}"/>
              </a:ext>
            </a:extLst>
          </p:cNvPr>
          <p:cNvSpPr txBox="1"/>
          <p:nvPr/>
        </p:nvSpPr>
        <p:spPr>
          <a:xfrm>
            <a:off x="9481427" y="2190720"/>
            <a:ext cx="280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Organic pollutant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E6A3BA-853D-4519-AEB0-0C4B5F8480E4}"/>
              </a:ext>
            </a:extLst>
          </p:cNvPr>
          <p:cNvSpPr txBox="1"/>
          <p:nvPr/>
        </p:nvSpPr>
        <p:spPr>
          <a:xfrm>
            <a:off x="9501439" y="5776802"/>
            <a:ext cx="220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H</a:t>
            </a:r>
            <a:r>
              <a:rPr lang="en-GB" sz="2400" b="1" baseline="-25000" dirty="0"/>
              <a:t>2</a:t>
            </a:r>
            <a:r>
              <a:rPr lang="en-GB" sz="2400" b="1" dirty="0"/>
              <a:t>O + CO</a:t>
            </a:r>
            <a:r>
              <a:rPr lang="en-GB" sz="2400" b="1" baseline="-250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868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59DBA0DA-2189-4A61-A2B5-1EF36FB73DC5}"/>
              </a:ext>
            </a:extLst>
          </p:cNvPr>
          <p:cNvSpPr txBox="1"/>
          <p:nvPr/>
        </p:nvSpPr>
        <p:spPr>
          <a:xfrm>
            <a:off x="1602231" y="4527159"/>
            <a:ext cx="857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Nexa Bold" panose="02000000000000000000"/>
                <a:cs typeface="Arial" panose="020B0604020202020204" pitchFamily="34" charset="0"/>
              </a:rPr>
              <a:t>to perform </a:t>
            </a:r>
            <a:r>
              <a:rPr lang="en-US" sz="1800" b="1" dirty="0">
                <a:latin typeface="Nexa Bold" panose="02000000000000000000"/>
                <a:cs typeface="Arial" panose="020B0604020202020204" pitchFamily="34" charset="0"/>
              </a:rPr>
              <a:t>bench-scale experiments </a:t>
            </a:r>
            <a:r>
              <a:rPr lang="en-US" sz="1800" dirty="0">
                <a:latin typeface="Nexa Bold" panose="02000000000000000000"/>
                <a:cs typeface="Arial" panose="020B0604020202020204" pitchFamily="34" charset="0"/>
              </a:rPr>
              <a:t>using different catalysts and light sources in order to optimize the photocatalytic treatment at source;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8D5EC5-694E-4B7F-839A-E9B59345DEB2}"/>
              </a:ext>
            </a:extLst>
          </p:cNvPr>
          <p:cNvSpPr txBox="1"/>
          <p:nvPr/>
        </p:nvSpPr>
        <p:spPr>
          <a:xfrm>
            <a:off x="1641987" y="5341374"/>
            <a:ext cx="857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Nexa Bold" panose="02000000000000000000"/>
                <a:cs typeface="Arial" panose="020B0604020202020204" pitchFamily="34" charset="0"/>
              </a:rPr>
              <a:t>to </a:t>
            </a:r>
            <a:r>
              <a:rPr lang="en-US" sz="1800" b="1" dirty="0">
                <a:latin typeface="Nexa Bold" panose="02000000000000000000"/>
                <a:cs typeface="Arial" panose="020B0604020202020204" pitchFamily="34" charset="0"/>
              </a:rPr>
              <a:t>deploy and evaluate </a:t>
            </a:r>
            <a:r>
              <a:rPr lang="en-US" sz="1800" dirty="0">
                <a:latin typeface="Nexa Bold" panose="02000000000000000000"/>
                <a:cs typeface="Arial" panose="020B0604020202020204" pitchFamily="34" charset="0"/>
              </a:rPr>
              <a:t>photocatalytic reactors in farms across Scotland and refine its design to extend its use.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19561C1-93D1-478C-98D6-685A2C3CECD0}"/>
              </a:ext>
            </a:extLst>
          </p:cNvPr>
          <p:cNvSpPr/>
          <p:nvPr/>
        </p:nvSpPr>
        <p:spPr>
          <a:xfrm rot="5400000">
            <a:off x="1440986" y="231026"/>
            <a:ext cx="154185" cy="17482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432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AIM AND OBJECTIVES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2DF1EEFC-5D40-4B16-BCF2-A320890D129F}"/>
              </a:ext>
            </a:extLst>
          </p:cNvPr>
          <p:cNvSpPr txBox="1"/>
          <p:nvPr/>
        </p:nvSpPr>
        <p:spPr>
          <a:xfrm>
            <a:off x="1602231" y="3698413"/>
            <a:ext cx="857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Nexa Bold" panose="02000000000000000000"/>
                <a:cs typeface="Arial" panose="020B0604020202020204" pitchFamily="34" charset="0"/>
              </a:rPr>
              <a:t>to develop and build a </a:t>
            </a:r>
            <a:r>
              <a:rPr lang="en-US" sz="1800" b="1" dirty="0">
                <a:latin typeface="Nexa Bold" panose="02000000000000000000"/>
                <a:cs typeface="Arial" panose="020B0604020202020204" pitchFamily="34" charset="0"/>
              </a:rPr>
              <a:t>photocatalytic treatment unit </a:t>
            </a:r>
            <a:r>
              <a:rPr lang="en-US" sz="1800" dirty="0">
                <a:latin typeface="Nexa Bold" panose="02000000000000000000"/>
                <a:cs typeface="Arial" panose="020B0604020202020204" pitchFamily="34" charset="0"/>
              </a:rPr>
              <a:t>that will allow removal of pesticides at source;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58ADC44-749C-449C-B064-039DFDB69867}"/>
              </a:ext>
            </a:extLst>
          </p:cNvPr>
          <p:cNvSpPr/>
          <p:nvPr/>
        </p:nvSpPr>
        <p:spPr>
          <a:xfrm>
            <a:off x="1289889" y="1664781"/>
            <a:ext cx="9202993" cy="1396923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novel and economical treatment unit based on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photocatalysis that can be applied at source for pesticide removal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wastewater in farms across Scotland</a:t>
            </a: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C2D35239-67DE-41D3-81B2-79F6AAD01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86" y="1600879"/>
            <a:ext cx="1042205" cy="1042205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F814F5DC-A468-48FC-B2E7-E65D8570CB79}"/>
              </a:ext>
            </a:extLst>
          </p:cNvPr>
          <p:cNvCxnSpPr>
            <a:cxnSpLocks/>
          </p:cNvCxnSpPr>
          <p:nvPr/>
        </p:nvCxnSpPr>
        <p:spPr>
          <a:xfrm>
            <a:off x="1641987" y="3824748"/>
            <a:ext cx="0" cy="30332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CEEA8250-AE1D-4B14-9D43-C34CF60092C5}"/>
              </a:ext>
            </a:extLst>
          </p:cNvPr>
          <p:cNvSpPr/>
          <p:nvPr/>
        </p:nvSpPr>
        <p:spPr>
          <a:xfrm>
            <a:off x="1497987" y="3756968"/>
            <a:ext cx="288000" cy="288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367D8135-911C-4702-8E67-4C06C4F64223}"/>
              </a:ext>
            </a:extLst>
          </p:cNvPr>
          <p:cNvSpPr/>
          <p:nvPr/>
        </p:nvSpPr>
        <p:spPr>
          <a:xfrm>
            <a:off x="1509249" y="4564575"/>
            <a:ext cx="288000" cy="288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DBFA5804-805C-40AE-9DEE-84ADD277B49B}"/>
              </a:ext>
            </a:extLst>
          </p:cNvPr>
          <p:cNvSpPr/>
          <p:nvPr/>
        </p:nvSpPr>
        <p:spPr>
          <a:xfrm>
            <a:off x="1509249" y="5396088"/>
            <a:ext cx="288000" cy="288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2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19561C1-93D1-478C-98D6-685A2C3CECD0}"/>
              </a:ext>
            </a:extLst>
          </p:cNvPr>
          <p:cNvSpPr/>
          <p:nvPr/>
        </p:nvSpPr>
        <p:spPr>
          <a:xfrm rot="5400000">
            <a:off x="1440986" y="231026"/>
            <a:ext cx="154185" cy="17482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7017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PHOTOCATALYTIC TREATMENT UNIT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4861032-D88A-476C-9382-4E17FA94B117}"/>
              </a:ext>
            </a:extLst>
          </p:cNvPr>
          <p:cNvGrpSpPr/>
          <p:nvPr/>
        </p:nvGrpSpPr>
        <p:grpSpPr>
          <a:xfrm>
            <a:off x="4724769" y="4088630"/>
            <a:ext cx="2742461" cy="2590876"/>
            <a:chOff x="3998626" y="4274357"/>
            <a:chExt cx="2742461" cy="2590876"/>
          </a:xfrm>
        </p:grpSpPr>
        <p:sp>
          <p:nvSpPr>
            <p:cNvPr id="36" name="Oval 11">
              <a:extLst>
                <a:ext uri="{FF2B5EF4-FFF2-40B4-BE49-F238E27FC236}">
                  <a16:creationId xmlns:a16="http://schemas.microsoft.com/office/drawing/2014/main" id="{3BE315CD-BB8A-4B97-BE70-0EA4BE1E9603}"/>
                </a:ext>
              </a:extLst>
            </p:cNvPr>
            <p:cNvSpPr/>
            <p:nvPr/>
          </p:nvSpPr>
          <p:spPr>
            <a:xfrm>
              <a:off x="3998626" y="4274357"/>
              <a:ext cx="2742461" cy="2590876"/>
            </a:xfrm>
            <a:prstGeom prst="ellipse">
              <a:avLst/>
            </a:prstGeom>
            <a:solidFill>
              <a:srgbClr val="B9CE88">
                <a:alpha val="69804"/>
              </a:srgbClr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1EAB00C3-C143-4FC9-A233-6EDF12D5A5E6}"/>
                </a:ext>
              </a:extLst>
            </p:cNvPr>
            <p:cNvSpPr txBox="1"/>
            <p:nvPr/>
          </p:nvSpPr>
          <p:spPr>
            <a:xfrm>
              <a:off x="4290672" y="5219777"/>
              <a:ext cx="22199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 AND</a:t>
              </a:r>
            </a:p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DIMENSIONS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C4DF2BCC-3561-4B05-86BF-066832343EA4}"/>
              </a:ext>
            </a:extLst>
          </p:cNvPr>
          <p:cNvGrpSpPr/>
          <p:nvPr/>
        </p:nvGrpSpPr>
        <p:grpSpPr>
          <a:xfrm>
            <a:off x="6611422" y="2546051"/>
            <a:ext cx="2742461" cy="2590876"/>
            <a:chOff x="5605803" y="2671346"/>
            <a:chExt cx="2742461" cy="2590876"/>
          </a:xfrm>
        </p:grpSpPr>
        <p:sp>
          <p:nvSpPr>
            <p:cNvPr id="34" name="Oval 11">
              <a:extLst>
                <a:ext uri="{FF2B5EF4-FFF2-40B4-BE49-F238E27FC236}">
                  <a16:creationId xmlns:a16="http://schemas.microsoft.com/office/drawing/2014/main" id="{300DB71A-CD11-4B6A-8964-EA09F34A494C}"/>
                </a:ext>
              </a:extLst>
            </p:cNvPr>
            <p:cNvSpPr/>
            <p:nvPr/>
          </p:nvSpPr>
          <p:spPr>
            <a:xfrm>
              <a:off x="5605803" y="2671346"/>
              <a:ext cx="2742461" cy="2590876"/>
            </a:xfrm>
            <a:prstGeom prst="ellipse">
              <a:avLst/>
            </a:prstGeom>
            <a:solidFill>
              <a:srgbClr val="15AA96">
                <a:alpha val="69804"/>
              </a:srgbClr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58ED9BD1-2687-4645-B99E-6476867605F7}"/>
                </a:ext>
              </a:extLst>
            </p:cNvPr>
            <p:cNvSpPr txBox="1"/>
            <p:nvPr/>
          </p:nvSpPr>
          <p:spPr>
            <a:xfrm>
              <a:off x="6026091" y="3735951"/>
              <a:ext cx="1957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MATERIALS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2E5C3F8-0CA8-4DAE-B163-D6CF6717024F}"/>
              </a:ext>
            </a:extLst>
          </p:cNvPr>
          <p:cNvGrpSpPr/>
          <p:nvPr/>
        </p:nvGrpSpPr>
        <p:grpSpPr>
          <a:xfrm>
            <a:off x="4724769" y="1124880"/>
            <a:ext cx="2742461" cy="2590876"/>
            <a:chOff x="4029394" y="1098439"/>
            <a:chExt cx="2742461" cy="2590876"/>
          </a:xfrm>
        </p:grpSpPr>
        <p:sp>
          <p:nvSpPr>
            <p:cNvPr id="33" name="Oval 11">
              <a:extLst>
                <a:ext uri="{FF2B5EF4-FFF2-40B4-BE49-F238E27FC236}">
                  <a16:creationId xmlns:a16="http://schemas.microsoft.com/office/drawing/2014/main" id="{095E76D7-3D3B-46FE-80C8-968D51B057E9}"/>
                </a:ext>
              </a:extLst>
            </p:cNvPr>
            <p:cNvSpPr/>
            <p:nvPr/>
          </p:nvSpPr>
          <p:spPr>
            <a:xfrm>
              <a:off x="4029394" y="1098439"/>
              <a:ext cx="2742461" cy="2590876"/>
            </a:xfrm>
            <a:prstGeom prst="ellipse">
              <a:avLst/>
            </a:prstGeom>
            <a:solidFill>
              <a:srgbClr val="5F98CA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D065C647-596F-41FB-875F-A13A70AC92EE}"/>
                </a:ext>
              </a:extLst>
            </p:cNvPr>
            <p:cNvSpPr txBox="1"/>
            <p:nvPr/>
          </p:nvSpPr>
          <p:spPr>
            <a:xfrm>
              <a:off x="4493750" y="2163044"/>
              <a:ext cx="1752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CATALYST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3AD9A625-B9A0-499A-88B7-110D10AC8495}"/>
              </a:ext>
            </a:extLst>
          </p:cNvPr>
          <p:cNvGrpSpPr/>
          <p:nvPr/>
        </p:nvGrpSpPr>
        <p:grpSpPr>
          <a:xfrm>
            <a:off x="2838148" y="2546051"/>
            <a:ext cx="2742461" cy="2590876"/>
            <a:chOff x="2535557" y="2618373"/>
            <a:chExt cx="2742461" cy="2590876"/>
          </a:xfrm>
        </p:grpSpPr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72CED45E-AA31-43C8-8FF0-BEB36B30442A}"/>
                </a:ext>
              </a:extLst>
            </p:cNvPr>
            <p:cNvSpPr/>
            <p:nvPr/>
          </p:nvSpPr>
          <p:spPr>
            <a:xfrm>
              <a:off x="2535557" y="2618373"/>
              <a:ext cx="2742461" cy="2590876"/>
            </a:xfrm>
            <a:prstGeom prst="ellipse">
              <a:avLst/>
            </a:prstGeom>
            <a:solidFill>
              <a:srgbClr val="B9B9B9">
                <a:alpha val="69804"/>
              </a:srgbClr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887E44C9-2BEF-42E1-B237-612EB4A64F4A}"/>
                </a:ext>
              </a:extLst>
            </p:cNvPr>
            <p:cNvSpPr txBox="1"/>
            <p:nvPr/>
          </p:nvSpPr>
          <p:spPr>
            <a:xfrm>
              <a:off x="3142158" y="3560788"/>
              <a:ext cx="15023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 </a:t>
              </a:r>
            </a:p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766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1977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CATALYST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8ED9BD1-2687-4645-B99E-6476867605F7}"/>
              </a:ext>
            </a:extLst>
          </p:cNvPr>
          <p:cNvSpPr txBox="1"/>
          <p:nvPr/>
        </p:nvSpPr>
        <p:spPr>
          <a:xfrm>
            <a:off x="3256933" y="5176331"/>
            <a:ext cx="1957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B0CDAE-DF61-4246-8317-20B8766A127B}"/>
              </a:ext>
            </a:extLst>
          </p:cNvPr>
          <p:cNvSpPr/>
          <p:nvPr/>
        </p:nvSpPr>
        <p:spPr>
          <a:xfrm>
            <a:off x="0" y="0"/>
            <a:ext cx="159798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5CE937-6265-4AE8-8B03-16907C4F5EFF}"/>
              </a:ext>
            </a:extLst>
          </p:cNvPr>
          <p:cNvSpPr txBox="1"/>
          <p:nvPr/>
        </p:nvSpPr>
        <p:spPr>
          <a:xfrm>
            <a:off x="1475441" y="5407162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Uncoated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beads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4BBFCB6-A111-4FCE-B270-83CB59EB6604}"/>
              </a:ext>
            </a:extLst>
          </p:cNvPr>
          <p:cNvSpPr txBox="1"/>
          <p:nvPr/>
        </p:nvSpPr>
        <p:spPr>
          <a:xfrm>
            <a:off x="5374653" y="5407162"/>
            <a:ext cx="1909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Powdered TiO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1F97249-FBEF-43D7-BC53-D9AE9BDBACEE}"/>
              </a:ext>
            </a:extLst>
          </p:cNvPr>
          <p:cNvSpPr txBox="1"/>
          <p:nvPr/>
        </p:nvSpPr>
        <p:spPr>
          <a:xfrm>
            <a:off x="8643029" y="5407162"/>
            <a:ext cx="227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TiO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coated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beads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CEFD6814-0163-42A6-8893-D28A86AE03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86" t="10671" r="13117" b="6758"/>
          <a:stretch/>
        </p:blipFill>
        <p:spPr>
          <a:xfrm>
            <a:off x="1010371" y="2180985"/>
            <a:ext cx="3131405" cy="3088171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7C9A4A6-FAC1-4A88-BAC4-5664056136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>
          <a:xfrm>
            <a:off x="4314160" y="2180983"/>
            <a:ext cx="3804415" cy="3088171"/>
          </a:xfrm>
          <a:prstGeom prst="rect">
            <a:avLst/>
          </a:prstGeom>
        </p:spPr>
      </p:pic>
      <p:pic>
        <p:nvPicPr>
          <p:cNvPr id="4" name="Imagem 3" descr="Uma imagem contendo no interior, mesa, água&#10;&#10;Descrição gerada automaticamente">
            <a:extLst>
              <a:ext uri="{FF2B5EF4-FFF2-40B4-BE49-F238E27FC236}">
                <a16:creationId xmlns:a16="http://schemas.microsoft.com/office/drawing/2014/main" id="{E25B867F-C573-475C-AC00-E9C1ABF1A0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8" t="17706" r="14940" b="33805"/>
          <a:stretch/>
        </p:blipFill>
        <p:spPr>
          <a:xfrm rot="10800000">
            <a:off x="8296138" y="2180983"/>
            <a:ext cx="2895046" cy="3088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275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ated Glass Fibre Thread, Fibreglass Thread, GFRP Thread, GRP Thread, Glass  Fiber Reinforced Plastic Thread, Glass Reinforced Plastic Thread in  Dhayari, Pune , Shreepad Enterprises | ID: 10571810673">
            <a:extLst>
              <a:ext uri="{FF2B5EF4-FFF2-40B4-BE49-F238E27FC236}">
                <a16:creationId xmlns:a16="http://schemas.microsoft.com/office/drawing/2014/main" id="{B5A7F437-6E2D-44BB-BAFF-D6ACE5AD5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55" y="2969341"/>
            <a:ext cx="2160387" cy="216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2F520C-4550-4BA2-AFDF-76D46846D46A}"/>
              </a:ext>
            </a:extLst>
          </p:cNvPr>
          <p:cNvSpPr txBox="1"/>
          <p:nvPr/>
        </p:nvSpPr>
        <p:spPr>
          <a:xfrm>
            <a:off x="523867" y="381741"/>
            <a:ext cx="2363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Nexa Bold" panose="02000000000000000000"/>
                <a:cs typeface="Arial" panose="020B0604020202020204" pitchFamily="34" charset="0"/>
              </a:rPr>
              <a:t>MATERIALS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FB0CDAE-DF61-4246-8317-20B8766A127B}"/>
              </a:ext>
            </a:extLst>
          </p:cNvPr>
          <p:cNvSpPr/>
          <p:nvPr/>
        </p:nvSpPr>
        <p:spPr>
          <a:xfrm>
            <a:off x="0" y="0"/>
            <a:ext cx="159798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5CE937-6265-4AE8-8B03-16907C4F5EFF}"/>
              </a:ext>
            </a:extLst>
          </p:cNvPr>
          <p:cNvSpPr txBox="1"/>
          <p:nvPr/>
        </p:nvSpPr>
        <p:spPr>
          <a:xfrm>
            <a:off x="8457856" y="5360088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Stainless-steel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07F9E7C-04D4-4A33-9E3F-4F26C89A5EE8}"/>
              </a:ext>
            </a:extLst>
          </p:cNvPr>
          <p:cNvSpPr txBox="1"/>
          <p:nvPr/>
        </p:nvSpPr>
        <p:spPr>
          <a:xfrm>
            <a:off x="1327355" y="5360087"/>
            <a:ext cx="233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Glass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thread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weaving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loom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D8948A8-2A10-4DC5-8C29-0A740B51697E}"/>
              </a:ext>
            </a:extLst>
          </p:cNvPr>
          <p:cNvSpPr txBox="1"/>
          <p:nvPr/>
        </p:nvSpPr>
        <p:spPr>
          <a:xfrm>
            <a:off x="5042666" y="5360087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Glass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Weaving Loom with Wool - Creative Kit | Alzashop.com">
            <a:extLst>
              <a:ext uri="{FF2B5EF4-FFF2-40B4-BE49-F238E27FC236}">
                <a16:creationId xmlns:a16="http://schemas.microsoft.com/office/drawing/2014/main" id="{AE093D37-8A19-4ECB-B19D-79CE0044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9" y="1889147"/>
            <a:ext cx="2160387" cy="216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CC7AC7A0-D53C-45C9-B148-031354239C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0"/>
          <a:stretch/>
        </p:blipFill>
        <p:spPr>
          <a:xfrm>
            <a:off x="4640738" y="1708592"/>
            <a:ext cx="2910521" cy="3440816"/>
          </a:xfrm>
          <a:prstGeom prst="rect">
            <a:avLst/>
          </a:prstGeom>
        </p:spPr>
      </p:pic>
      <p:pic>
        <p:nvPicPr>
          <p:cNvPr id="18" name="Imagem 17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7A642D04-9E50-4845-9BCD-85CDB7AE6B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23259" r="14141" b="6107"/>
          <a:stretch/>
        </p:blipFill>
        <p:spPr>
          <a:xfrm>
            <a:off x="8371456" y="1608116"/>
            <a:ext cx="2817654" cy="3541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9180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3373</TotalTime>
  <Words>346</Words>
  <Application>Microsoft Office PowerPoint</Application>
  <PresentationFormat>Widescreen</PresentationFormat>
  <Paragraphs>96</Paragraphs>
  <Slides>16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Nexa Bold</vt:lpstr>
      <vt:lpstr>Source Sans Pro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indira menezes</dc:creator>
  <cp:lastModifiedBy>indira menezes</cp:lastModifiedBy>
  <cp:revision>60</cp:revision>
  <dcterms:created xsi:type="dcterms:W3CDTF">2021-02-24T14:40:57Z</dcterms:created>
  <dcterms:modified xsi:type="dcterms:W3CDTF">2021-04-21T20:03:41Z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CC47638B-CA4F-4BD6-AF58-34BB5F357986</vt:lpwstr>
  </property>
  <property fmtid="{D5CDD505-2E9C-101B-9397-08002B2CF9AE}" pid="3" name="ArticulatePath">
    <vt:lpwstr>HNS themed Scottish Freshwater Group meeting</vt:lpwstr>
  </property>
</Properties>
</file>